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410" r:id="rId3"/>
    <p:sldId id="257" r:id="rId4"/>
    <p:sldId id="394" r:id="rId5"/>
    <p:sldId id="477" r:id="rId6"/>
    <p:sldId id="405" r:id="rId7"/>
    <p:sldId id="396" r:id="rId8"/>
    <p:sldId id="482" r:id="rId9"/>
    <p:sldId id="483" r:id="rId10"/>
    <p:sldId id="474" r:id="rId11"/>
    <p:sldId id="479" r:id="rId12"/>
    <p:sldId id="485" r:id="rId13"/>
    <p:sldId id="484" r:id="rId14"/>
    <p:sldId id="478" r:id="rId15"/>
    <p:sldId id="480" r:id="rId16"/>
    <p:sldId id="481" r:id="rId17"/>
    <p:sldId id="472" r:id="rId18"/>
    <p:sldId id="409" r:id="rId19"/>
  </p:sldIdLst>
  <p:sldSz cx="12192000" cy="6858000"/>
  <p:notesSz cx="6881813" cy="92964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087"/>
    <a:srgbClr val="CDEBFF"/>
    <a:srgbClr val="FFFFE1"/>
    <a:srgbClr val="D2E6B4"/>
    <a:srgbClr val="AAFF2D"/>
    <a:srgbClr val="C8C8C8"/>
    <a:srgbClr val="E1E1E1"/>
    <a:srgbClr val="C39BD7"/>
    <a:srgbClr val="FF7382"/>
    <a:srgbClr val="FFD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lv-LV"/>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2234246A-4541-485D-8375-8A3EF6FEC71B}" type="datetimeFigureOut">
              <a:rPr lang="lv-LV" smtClean="0"/>
              <a:t>22.08.2022</a:t>
            </a:fld>
            <a:endParaRPr lang="lv-LV"/>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lv-LV"/>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lv-LV"/>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60DF1FEC-A63F-41A3-B7C2-DB269375D3F6}" type="slidenum">
              <a:rPr lang="lv-LV" smtClean="0"/>
              <a:t>‹#›</a:t>
            </a:fld>
            <a:endParaRPr lang="lv-LV"/>
          </a:p>
        </p:txBody>
      </p:sp>
    </p:spTree>
    <p:extLst>
      <p:ext uri="{BB962C8B-B14F-4D97-AF65-F5344CB8AC3E}">
        <p14:creationId xmlns:p14="http://schemas.microsoft.com/office/powerpoint/2010/main" val="1168898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D48D-645C-4B01-8D84-EDE12FCCB1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E75E91A9-EDCB-421B-97E3-D966FC745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A8B1BF1C-4BA1-452A-B845-3ED734ADC449}"/>
              </a:ext>
            </a:extLst>
          </p:cNvPr>
          <p:cNvSpPr>
            <a:spLocks noGrp="1"/>
          </p:cNvSpPr>
          <p:nvPr>
            <p:ph type="dt" sz="half" idx="10"/>
          </p:nvPr>
        </p:nvSpPr>
        <p:spPr/>
        <p:txBody>
          <a:bodyPr/>
          <a:lstStyle/>
          <a:p>
            <a:fld id="{1AABB538-CE92-4D0C-8723-9F5E7F42719B}" type="datetimeFigureOut">
              <a:rPr lang="lv-LV" smtClean="0"/>
              <a:t>22.08.2022</a:t>
            </a:fld>
            <a:endParaRPr lang="lv-LV"/>
          </a:p>
        </p:txBody>
      </p:sp>
      <p:sp>
        <p:nvSpPr>
          <p:cNvPr id="5" name="Footer Placeholder 4">
            <a:extLst>
              <a:ext uri="{FF2B5EF4-FFF2-40B4-BE49-F238E27FC236}">
                <a16:creationId xmlns:a16="http://schemas.microsoft.com/office/drawing/2014/main" id="{E2C0321B-E496-4F0A-93CC-F331CFCF94A1}"/>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6413380-BC68-4C52-BD24-A5698E773455}"/>
              </a:ext>
            </a:extLst>
          </p:cNvPr>
          <p:cNvSpPr>
            <a:spLocks noGrp="1"/>
          </p:cNvSpPr>
          <p:nvPr>
            <p:ph type="sldNum" sz="quarter" idx="12"/>
          </p:nvPr>
        </p:nvSpPr>
        <p:spPr/>
        <p:txBody>
          <a:bodyPr/>
          <a:lstStyle/>
          <a:p>
            <a:fld id="{DA73E9FE-2827-49DD-8A1B-DDA123A65A8F}" type="slidenum">
              <a:rPr lang="lv-LV" smtClean="0"/>
              <a:t>‹#›</a:t>
            </a:fld>
            <a:endParaRPr lang="lv-LV"/>
          </a:p>
        </p:txBody>
      </p:sp>
    </p:spTree>
    <p:extLst>
      <p:ext uri="{BB962C8B-B14F-4D97-AF65-F5344CB8AC3E}">
        <p14:creationId xmlns:p14="http://schemas.microsoft.com/office/powerpoint/2010/main" val="4252685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6BDB-8C8B-41F2-8CAC-CAE9419B8B7B}"/>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5599EBF2-9A17-48A6-8C3E-D5E953E928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746C058D-CA71-411B-84BE-19B89547049D}"/>
              </a:ext>
            </a:extLst>
          </p:cNvPr>
          <p:cNvSpPr>
            <a:spLocks noGrp="1"/>
          </p:cNvSpPr>
          <p:nvPr>
            <p:ph type="dt" sz="half" idx="10"/>
          </p:nvPr>
        </p:nvSpPr>
        <p:spPr/>
        <p:txBody>
          <a:bodyPr/>
          <a:lstStyle/>
          <a:p>
            <a:fld id="{1AABB538-CE92-4D0C-8723-9F5E7F42719B}" type="datetimeFigureOut">
              <a:rPr lang="lv-LV" smtClean="0"/>
              <a:t>22.08.2022</a:t>
            </a:fld>
            <a:endParaRPr lang="lv-LV"/>
          </a:p>
        </p:txBody>
      </p:sp>
      <p:sp>
        <p:nvSpPr>
          <p:cNvPr id="5" name="Footer Placeholder 4">
            <a:extLst>
              <a:ext uri="{FF2B5EF4-FFF2-40B4-BE49-F238E27FC236}">
                <a16:creationId xmlns:a16="http://schemas.microsoft.com/office/drawing/2014/main" id="{2365A3E6-6CD2-4F76-8AB5-A68537E6EE1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EE0091A-8479-445C-9D32-8CFE66A18A9D}"/>
              </a:ext>
            </a:extLst>
          </p:cNvPr>
          <p:cNvSpPr>
            <a:spLocks noGrp="1"/>
          </p:cNvSpPr>
          <p:nvPr>
            <p:ph type="sldNum" sz="quarter" idx="12"/>
          </p:nvPr>
        </p:nvSpPr>
        <p:spPr/>
        <p:txBody>
          <a:bodyPr/>
          <a:lstStyle/>
          <a:p>
            <a:fld id="{DA73E9FE-2827-49DD-8A1B-DDA123A65A8F}" type="slidenum">
              <a:rPr lang="lv-LV" smtClean="0"/>
              <a:t>‹#›</a:t>
            </a:fld>
            <a:endParaRPr lang="lv-LV"/>
          </a:p>
        </p:txBody>
      </p:sp>
    </p:spTree>
    <p:extLst>
      <p:ext uri="{BB962C8B-B14F-4D97-AF65-F5344CB8AC3E}">
        <p14:creationId xmlns:p14="http://schemas.microsoft.com/office/powerpoint/2010/main" val="38221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1552A2-F35B-4F8A-ACEB-E8066A456B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135A374-C5CB-42E6-AFB5-2A968CD005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B64B25D0-2B91-4F62-AB3A-1FB604E3B0B4}"/>
              </a:ext>
            </a:extLst>
          </p:cNvPr>
          <p:cNvSpPr>
            <a:spLocks noGrp="1"/>
          </p:cNvSpPr>
          <p:nvPr>
            <p:ph type="dt" sz="half" idx="10"/>
          </p:nvPr>
        </p:nvSpPr>
        <p:spPr/>
        <p:txBody>
          <a:bodyPr/>
          <a:lstStyle/>
          <a:p>
            <a:fld id="{1AABB538-CE92-4D0C-8723-9F5E7F42719B}" type="datetimeFigureOut">
              <a:rPr lang="lv-LV" smtClean="0"/>
              <a:t>22.08.2022</a:t>
            </a:fld>
            <a:endParaRPr lang="lv-LV"/>
          </a:p>
        </p:txBody>
      </p:sp>
      <p:sp>
        <p:nvSpPr>
          <p:cNvPr id="5" name="Footer Placeholder 4">
            <a:extLst>
              <a:ext uri="{FF2B5EF4-FFF2-40B4-BE49-F238E27FC236}">
                <a16:creationId xmlns:a16="http://schemas.microsoft.com/office/drawing/2014/main" id="{F163D5B3-8319-474E-B1E3-C4492F2D624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CED5D56F-C5B9-4EFD-8AE3-880605924082}"/>
              </a:ext>
            </a:extLst>
          </p:cNvPr>
          <p:cNvSpPr>
            <a:spLocks noGrp="1"/>
          </p:cNvSpPr>
          <p:nvPr>
            <p:ph type="sldNum" sz="quarter" idx="12"/>
          </p:nvPr>
        </p:nvSpPr>
        <p:spPr/>
        <p:txBody>
          <a:bodyPr/>
          <a:lstStyle/>
          <a:p>
            <a:fld id="{DA73E9FE-2827-49DD-8A1B-DDA123A65A8F}" type="slidenum">
              <a:rPr lang="lv-LV" smtClean="0"/>
              <a:t>‹#›</a:t>
            </a:fld>
            <a:endParaRPr lang="lv-LV"/>
          </a:p>
        </p:txBody>
      </p:sp>
    </p:spTree>
    <p:extLst>
      <p:ext uri="{BB962C8B-B14F-4D97-AF65-F5344CB8AC3E}">
        <p14:creationId xmlns:p14="http://schemas.microsoft.com/office/powerpoint/2010/main" val="2494160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lv" smtClean="0"/>
              <a:pPr/>
              <a:t>‹#›</a:t>
            </a:fld>
            <a:endParaRPr lang="lv"/>
          </a:p>
        </p:txBody>
      </p:sp>
    </p:spTree>
    <p:extLst>
      <p:ext uri="{BB962C8B-B14F-4D97-AF65-F5344CB8AC3E}">
        <p14:creationId xmlns:p14="http://schemas.microsoft.com/office/powerpoint/2010/main" val="2600076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33C5-FBD0-4841-8B56-881EFF4D61B0}"/>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0D8A70EC-646B-4252-9801-0610BA54B0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CEEBB0F7-0DDB-434C-8C41-8F56AAEFBDD3}"/>
              </a:ext>
            </a:extLst>
          </p:cNvPr>
          <p:cNvSpPr>
            <a:spLocks noGrp="1"/>
          </p:cNvSpPr>
          <p:nvPr>
            <p:ph type="dt" sz="half" idx="10"/>
          </p:nvPr>
        </p:nvSpPr>
        <p:spPr/>
        <p:txBody>
          <a:bodyPr/>
          <a:lstStyle/>
          <a:p>
            <a:fld id="{1AABB538-CE92-4D0C-8723-9F5E7F42719B}" type="datetimeFigureOut">
              <a:rPr lang="lv-LV" smtClean="0"/>
              <a:t>22.08.2022</a:t>
            </a:fld>
            <a:endParaRPr lang="lv-LV"/>
          </a:p>
        </p:txBody>
      </p:sp>
      <p:sp>
        <p:nvSpPr>
          <p:cNvPr id="5" name="Footer Placeholder 4">
            <a:extLst>
              <a:ext uri="{FF2B5EF4-FFF2-40B4-BE49-F238E27FC236}">
                <a16:creationId xmlns:a16="http://schemas.microsoft.com/office/drawing/2014/main" id="{CF44C890-5106-4C4E-920F-2836280A9A86}"/>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C4779AB4-5EB3-4A4A-8627-50AA94DA4601}"/>
              </a:ext>
            </a:extLst>
          </p:cNvPr>
          <p:cNvSpPr>
            <a:spLocks noGrp="1"/>
          </p:cNvSpPr>
          <p:nvPr>
            <p:ph type="sldNum" sz="quarter" idx="12"/>
          </p:nvPr>
        </p:nvSpPr>
        <p:spPr/>
        <p:txBody>
          <a:bodyPr/>
          <a:lstStyle/>
          <a:p>
            <a:fld id="{DA73E9FE-2827-49DD-8A1B-DDA123A65A8F}" type="slidenum">
              <a:rPr lang="lv-LV" smtClean="0"/>
              <a:t>‹#›</a:t>
            </a:fld>
            <a:endParaRPr lang="lv-LV"/>
          </a:p>
        </p:txBody>
      </p:sp>
    </p:spTree>
    <p:extLst>
      <p:ext uri="{BB962C8B-B14F-4D97-AF65-F5344CB8AC3E}">
        <p14:creationId xmlns:p14="http://schemas.microsoft.com/office/powerpoint/2010/main" val="239221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39881-FAE3-4BAE-9AC2-3E904BB18B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F1C82880-7F1F-4949-A416-B427F978E2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B41377-F834-45C6-A026-8A3797FC1236}"/>
              </a:ext>
            </a:extLst>
          </p:cNvPr>
          <p:cNvSpPr>
            <a:spLocks noGrp="1"/>
          </p:cNvSpPr>
          <p:nvPr>
            <p:ph type="dt" sz="half" idx="10"/>
          </p:nvPr>
        </p:nvSpPr>
        <p:spPr/>
        <p:txBody>
          <a:bodyPr/>
          <a:lstStyle/>
          <a:p>
            <a:fld id="{1AABB538-CE92-4D0C-8723-9F5E7F42719B}" type="datetimeFigureOut">
              <a:rPr lang="lv-LV" smtClean="0"/>
              <a:t>22.08.2022</a:t>
            </a:fld>
            <a:endParaRPr lang="lv-LV"/>
          </a:p>
        </p:txBody>
      </p:sp>
      <p:sp>
        <p:nvSpPr>
          <p:cNvPr id="5" name="Footer Placeholder 4">
            <a:extLst>
              <a:ext uri="{FF2B5EF4-FFF2-40B4-BE49-F238E27FC236}">
                <a16:creationId xmlns:a16="http://schemas.microsoft.com/office/drawing/2014/main" id="{64B85F01-D5C0-4B99-9172-C0B8A88FE23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09A1B8C2-E118-48A5-9D59-74D184395929}"/>
              </a:ext>
            </a:extLst>
          </p:cNvPr>
          <p:cNvSpPr>
            <a:spLocks noGrp="1"/>
          </p:cNvSpPr>
          <p:nvPr>
            <p:ph type="sldNum" sz="quarter" idx="12"/>
          </p:nvPr>
        </p:nvSpPr>
        <p:spPr/>
        <p:txBody>
          <a:bodyPr/>
          <a:lstStyle/>
          <a:p>
            <a:fld id="{DA73E9FE-2827-49DD-8A1B-DDA123A65A8F}" type="slidenum">
              <a:rPr lang="lv-LV" smtClean="0"/>
              <a:t>‹#›</a:t>
            </a:fld>
            <a:endParaRPr lang="lv-LV"/>
          </a:p>
        </p:txBody>
      </p:sp>
    </p:spTree>
    <p:extLst>
      <p:ext uri="{BB962C8B-B14F-4D97-AF65-F5344CB8AC3E}">
        <p14:creationId xmlns:p14="http://schemas.microsoft.com/office/powerpoint/2010/main" val="97525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B614-0B73-4367-A2FC-057D486704F9}"/>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A63CD894-5C8F-4957-BDBD-1ABB82E92A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95D3E039-CBCA-47E0-94B3-39D3A4553FC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749E3090-E30B-47CD-BD91-F4F7C2BC3825}"/>
              </a:ext>
            </a:extLst>
          </p:cNvPr>
          <p:cNvSpPr>
            <a:spLocks noGrp="1"/>
          </p:cNvSpPr>
          <p:nvPr>
            <p:ph type="dt" sz="half" idx="10"/>
          </p:nvPr>
        </p:nvSpPr>
        <p:spPr/>
        <p:txBody>
          <a:bodyPr/>
          <a:lstStyle/>
          <a:p>
            <a:fld id="{1AABB538-CE92-4D0C-8723-9F5E7F42719B}" type="datetimeFigureOut">
              <a:rPr lang="lv-LV" smtClean="0"/>
              <a:t>22.08.2022</a:t>
            </a:fld>
            <a:endParaRPr lang="lv-LV"/>
          </a:p>
        </p:txBody>
      </p:sp>
      <p:sp>
        <p:nvSpPr>
          <p:cNvPr id="6" name="Footer Placeholder 5">
            <a:extLst>
              <a:ext uri="{FF2B5EF4-FFF2-40B4-BE49-F238E27FC236}">
                <a16:creationId xmlns:a16="http://schemas.microsoft.com/office/drawing/2014/main" id="{50A14C8A-436A-4B63-9AB6-4BBAEB2747D1}"/>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912D4AA1-7150-4207-B4E0-DDF65DD2A769}"/>
              </a:ext>
            </a:extLst>
          </p:cNvPr>
          <p:cNvSpPr>
            <a:spLocks noGrp="1"/>
          </p:cNvSpPr>
          <p:nvPr>
            <p:ph type="sldNum" sz="quarter" idx="12"/>
          </p:nvPr>
        </p:nvSpPr>
        <p:spPr/>
        <p:txBody>
          <a:bodyPr/>
          <a:lstStyle/>
          <a:p>
            <a:fld id="{DA73E9FE-2827-49DD-8A1B-DDA123A65A8F}" type="slidenum">
              <a:rPr lang="lv-LV" smtClean="0"/>
              <a:t>‹#›</a:t>
            </a:fld>
            <a:endParaRPr lang="lv-LV"/>
          </a:p>
        </p:txBody>
      </p:sp>
    </p:spTree>
    <p:extLst>
      <p:ext uri="{BB962C8B-B14F-4D97-AF65-F5344CB8AC3E}">
        <p14:creationId xmlns:p14="http://schemas.microsoft.com/office/powerpoint/2010/main" val="484915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A5244-DA36-4556-B9A5-59E37D9682A5}"/>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68563CD8-8B6E-4AD6-979C-167E715C46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9D041F-50BB-41A2-852D-9B693EEB8E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CF3072D2-D149-49AD-A20B-2FFE968547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C43A9D-E298-4054-80AA-B90DFFF94BF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C259DAF4-E37B-4E0D-9535-845DFAABCF61}"/>
              </a:ext>
            </a:extLst>
          </p:cNvPr>
          <p:cNvSpPr>
            <a:spLocks noGrp="1"/>
          </p:cNvSpPr>
          <p:nvPr>
            <p:ph type="dt" sz="half" idx="10"/>
          </p:nvPr>
        </p:nvSpPr>
        <p:spPr/>
        <p:txBody>
          <a:bodyPr/>
          <a:lstStyle/>
          <a:p>
            <a:fld id="{1AABB538-CE92-4D0C-8723-9F5E7F42719B}" type="datetimeFigureOut">
              <a:rPr lang="lv-LV" smtClean="0"/>
              <a:t>22.08.2022</a:t>
            </a:fld>
            <a:endParaRPr lang="lv-LV"/>
          </a:p>
        </p:txBody>
      </p:sp>
      <p:sp>
        <p:nvSpPr>
          <p:cNvPr id="8" name="Footer Placeholder 7">
            <a:extLst>
              <a:ext uri="{FF2B5EF4-FFF2-40B4-BE49-F238E27FC236}">
                <a16:creationId xmlns:a16="http://schemas.microsoft.com/office/drawing/2014/main" id="{F00149D0-AC15-49EB-BFF4-EC8E0C16E260}"/>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F61D9AAA-2CEB-4DF4-A041-45F199E669CB}"/>
              </a:ext>
            </a:extLst>
          </p:cNvPr>
          <p:cNvSpPr>
            <a:spLocks noGrp="1"/>
          </p:cNvSpPr>
          <p:nvPr>
            <p:ph type="sldNum" sz="quarter" idx="12"/>
          </p:nvPr>
        </p:nvSpPr>
        <p:spPr/>
        <p:txBody>
          <a:bodyPr/>
          <a:lstStyle/>
          <a:p>
            <a:fld id="{DA73E9FE-2827-49DD-8A1B-DDA123A65A8F}" type="slidenum">
              <a:rPr lang="lv-LV" smtClean="0"/>
              <a:t>‹#›</a:t>
            </a:fld>
            <a:endParaRPr lang="lv-LV"/>
          </a:p>
        </p:txBody>
      </p:sp>
    </p:spTree>
    <p:extLst>
      <p:ext uri="{BB962C8B-B14F-4D97-AF65-F5344CB8AC3E}">
        <p14:creationId xmlns:p14="http://schemas.microsoft.com/office/powerpoint/2010/main" val="266394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9461-9883-4617-A360-774519E4F7E2}"/>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FEE1996E-67DD-4ABB-9ABD-E6F69B234D4C}"/>
              </a:ext>
            </a:extLst>
          </p:cNvPr>
          <p:cNvSpPr>
            <a:spLocks noGrp="1"/>
          </p:cNvSpPr>
          <p:nvPr>
            <p:ph type="dt" sz="half" idx="10"/>
          </p:nvPr>
        </p:nvSpPr>
        <p:spPr/>
        <p:txBody>
          <a:bodyPr/>
          <a:lstStyle/>
          <a:p>
            <a:fld id="{1AABB538-CE92-4D0C-8723-9F5E7F42719B}" type="datetimeFigureOut">
              <a:rPr lang="lv-LV" smtClean="0"/>
              <a:t>22.08.2022</a:t>
            </a:fld>
            <a:endParaRPr lang="lv-LV"/>
          </a:p>
        </p:txBody>
      </p:sp>
      <p:sp>
        <p:nvSpPr>
          <p:cNvPr id="4" name="Footer Placeholder 3">
            <a:extLst>
              <a:ext uri="{FF2B5EF4-FFF2-40B4-BE49-F238E27FC236}">
                <a16:creationId xmlns:a16="http://schemas.microsoft.com/office/drawing/2014/main" id="{409DDE57-F6F8-4B18-A359-A44F41A96C51}"/>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FA16C30B-4B93-4D29-8F7F-A9924A9B2529}"/>
              </a:ext>
            </a:extLst>
          </p:cNvPr>
          <p:cNvSpPr>
            <a:spLocks noGrp="1"/>
          </p:cNvSpPr>
          <p:nvPr>
            <p:ph type="sldNum" sz="quarter" idx="12"/>
          </p:nvPr>
        </p:nvSpPr>
        <p:spPr/>
        <p:txBody>
          <a:bodyPr/>
          <a:lstStyle/>
          <a:p>
            <a:fld id="{DA73E9FE-2827-49DD-8A1B-DDA123A65A8F}" type="slidenum">
              <a:rPr lang="lv-LV" smtClean="0"/>
              <a:t>‹#›</a:t>
            </a:fld>
            <a:endParaRPr lang="lv-LV"/>
          </a:p>
        </p:txBody>
      </p:sp>
    </p:spTree>
    <p:extLst>
      <p:ext uri="{BB962C8B-B14F-4D97-AF65-F5344CB8AC3E}">
        <p14:creationId xmlns:p14="http://schemas.microsoft.com/office/powerpoint/2010/main" val="2663430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C28C3-5155-4C61-BBCB-E4416E87EC49}"/>
              </a:ext>
            </a:extLst>
          </p:cNvPr>
          <p:cNvSpPr>
            <a:spLocks noGrp="1"/>
          </p:cNvSpPr>
          <p:nvPr>
            <p:ph type="dt" sz="half" idx="10"/>
          </p:nvPr>
        </p:nvSpPr>
        <p:spPr/>
        <p:txBody>
          <a:bodyPr/>
          <a:lstStyle/>
          <a:p>
            <a:fld id="{1AABB538-CE92-4D0C-8723-9F5E7F42719B}" type="datetimeFigureOut">
              <a:rPr lang="lv-LV" smtClean="0"/>
              <a:t>22.08.2022</a:t>
            </a:fld>
            <a:endParaRPr lang="lv-LV"/>
          </a:p>
        </p:txBody>
      </p:sp>
      <p:sp>
        <p:nvSpPr>
          <p:cNvPr id="3" name="Footer Placeholder 2">
            <a:extLst>
              <a:ext uri="{FF2B5EF4-FFF2-40B4-BE49-F238E27FC236}">
                <a16:creationId xmlns:a16="http://schemas.microsoft.com/office/drawing/2014/main" id="{4750E799-6C9A-496A-BE1C-97BE13E34D61}"/>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31D09E34-F860-46C9-9F12-7D2513FC8854}"/>
              </a:ext>
            </a:extLst>
          </p:cNvPr>
          <p:cNvSpPr>
            <a:spLocks noGrp="1"/>
          </p:cNvSpPr>
          <p:nvPr>
            <p:ph type="sldNum" sz="quarter" idx="12"/>
          </p:nvPr>
        </p:nvSpPr>
        <p:spPr/>
        <p:txBody>
          <a:bodyPr/>
          <a:lstStyle/>
          <a:p>
            <a:fld id="{DA73E9FE-2827-49DD-8A1B-DDA123A65A8F}" type="slidenum">
              <a:rPr lang="lv-LV" smtClean="0"/>
              <a:t>‹#›</a:t>
            </a:fld>
            <a:endParaRPr lang="lv-LV"/>
          </a:p>
        </p:txBody>
      </p:sp>
    </p:spTree>
    <p:extLst>
      <p:ext uri="{BB962C8B-B14F-4D97-AF65-F5344CB8AC3E}">
        <p14:creationId xmlns:p14="http://schemas.microsoft.com/office/powerpoint/2010/main" val="138109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E765-AA6C-4ED8-97CB-971134C82D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F472B937-B6F9-412C-BEFC-EC26B8BF4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426ABB46-58C6-4111-AC15-E0EBD058CB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AA15BF-B40C-4913-B7FE-C756D8621ED5}"/>
              </a:ext>
            </a:extLst>
          </p:cNvPr>
          <p:cNvSpPr>
            <a:spLocks noGrp="1"/>
          </p:cNvSpPr>
          <p:nvPr>
            <p:ph type="dt" sz="half" idx="10"/>
          </p:nvPr>
        </p:nvSpPr>
        <p:spPr/>
        <p:txBody>
          <a:bodyPr/>
          <a:lstStyle/>
          <a:p>
            <a:fld id="{1AABB538-CE92-4D0C-8723-9F5E7F42719B}" type="datetimeFigureOut">
              <a:rPr lang="lv-LV" smtClean="0"/>
              <a:t>22.08.2022</a:t>
            </a:fld>
            <a:endParaRPr lang="lv-LV"/>
          </a:p>
        </p:txBody>
      </p:sp>
      <p:sp>
        <p:nvSpPr>
          <p:cNvPr id="6" name="Footer Placeholder 5">
            <a:extLst>
              <a:ext uri="{FF2B5EF4-FFF2-40B4-BE49-F238E27FC236}">
                <a16:creationId xmlns:a16="http://schemas.microsoft.com/office/drawing/2014/main" id="{A274BD1B-8AEC-4533-8887-8F4F31BBA1FF}"/>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502F33AA-C133-4C75-8280-92BA90501ED7}"/>
              </a:ext>
            </a:extLst>
          </p:cNvPr>
          <p:cNvSpPr>
            <a:spLocks noGrp="1"/>
          </p:cNvSpPr>
          <p:nvPr>
            <p:ph type="sldNum" sz="quarter" idx="12"/>
          </p:nvPr>
        </p:nvSpPr>
        <p:spPr/>
        <p:txBody>
          <a:bodyPr/>
          <a:lstStyle/>
          <a:p>
            <a:fld id="{DA73E9FE-2827-49DD-8A1B-DDA123A65A8F}" type="slidenum">
              <a:rPr lang="lv-LV" smtClean="0"/>
              <a:t>‹#›</a:t>
            </a:fld>
            <a:endParaRPr lang="lv-LV"/>
          </a:p>
        </p:txBody>
      </p:sp>
    </p:spTree>
    <p:extLst>
      <p:ext uri="{BB962C8B-B14F-4D97-AF65-F5344CB8AC3E}">
        <p14:creationId xmlns:p14="http://schemas.microsoft.com/office/powerpoint/2010/main" val="2091275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0D5C-1286-4074-BD28-058C8ACAC7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6524E1F2-B658-4597-8FE3-D5CF8F5F24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06EEA925-779F-431D-89F1-D50DF1C45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2E0640-69BE-4338-B033-7D0C32928796}"/>
              </a:ext>
            </a:extLst>
          </p:cNvPr>
          <p:cNvSpPr>
            <a:spLocks noGrp="1"/>
          </p:cNvSpPr>
          <p:nvPr>
            <p:ph type="dt" sz="half" idx="10"/>
          </p:nvPr>
        </p:nvSpPr>
        <p:spPr/>
        <p:txBody>
          <a:bodyPr/>
          <a:lstStyle/>
          <a:p>
            <a:fld id="{1AABB538-CE92-4D0C-8723-9F5E7F42719B}" type="datetimeFigureOut">
              <a:rPr lang="lv-LV" smtClean="0"/>
              <a:t>22.08.2022</a:t>
            </a:fld>
            <a:endParaRPr lang="lv-LV"/>
          </a:p>
        </p:txBody>
      </p:sp>
      <p:sp>
        <p:nvSpPr>
          <p:cNvPr id="6" name="Footer Placeholder 5">
            <a:extLst>
              <a:ext uri="{FF2B5EF4-FFF2-40B4-BE49-F238E27FC236}">
                <a16:creationId xmlns:a16="http://schemas.microsoft.com/office/drawing/2014/main" id="{0BEB2F59-336F-4228-9BE7-B95BD1C3542D}"/>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CF598B68-7A6C-4970-A68F-3A2B94C2C268}"/>
              </a:ext>
            </a:extLst>
          </p:cNvPr>
          <p:cNvSpPr>
            <a:spLocks noGrp="1"/>
          </p:cNvSpPr>
          <p:nvPr>
            <p:ph type="sldNum" sz="quarter" idx="12"/>
          </p:nvPr>
        </p:nvSpPr>
        <p:spPr/>
        <p:txBody>
          <a:bodyPr/>
          <a:lstStyle/>
          <a:p>
            <a:fld id="{DA73E9FE-2827-49DD-8A1B-DDA123A65A8F}" type="slidenum">
              <a:rPr lang="lv-LV" smtClean="0"/>
              <a:t>‹#›</a:t>
            </a:fld>
            <a:endParaRPr lang="lv-LV"/>
          </a:p>
        </p:txBody>
      </p:sp>
    </p:spTree>
    <p:extLst>
      <p:ext uri="{BB962C8B-B14F-4D97-AF65-F5344CB8AC3E}">
        <p14:creationId xmlns:p14="http://schemas.microsoft.com/office/powerpoint/2010/main" val="3856094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603F2E-781E-4816-8779-D012CA3FD3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8C8FBC22-A9F5-47E3-ADB0-72F29B4C7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5FE0D3B-B7F3-4D8D-81B5-1AC32EE760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BB538-CE92-4D0C-8723-9F5E7F42719B}" type="datetimeFigureOut">
              <a:rPr lang="lv-LV" smtClean="0"/>
              <a:t>22.08.2022</a:t>
            </a:fld>
            <a:endParaRPr lang="lv-LV"/>
          </a:p>
        </p:txBody>
      </p:sp>
      <p:sp>
        <p:nvSpPr>
          <p:cNvPr id="5" name="Footer Placeholder 4">
            <a:extLst>
              <a:ext uri="{FF2B5EF4-FFF2-40B4-BE49-F238E27FC236}">
                <a16:creationId xmlns:a16="http://schemas.microsoft.com/office/drawing/2014/main" id="{2E90E38A-6187-4A9C-9099-4CC684CA4C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BD3A8045-8F1A-4EA2-A09A-5AF4FA66B9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3E9FE-2827-49DD-8A1B-DDA123A65A8F}" type="slidenum">
              <a:rPr lang="lv-LV" smtClean="0"/>
              <a:t>‹#›</a:t>
            </a:fld>
            <a:endParaRPr lang="lv-LV"/>
          </a:p>
        </p:txBody>
      </p:sp>
    </p:spTree>
    <p:extLst>
      <p:ext uri="{BB962C8B-B14F-4D97-AF65-F5344CB8AC3E}">
        <p14:creationId xmlns:p14="http://schemas.microsoft.com/office/powerpoint/2010/main" val="620037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geolatvija.lv/geo/#/" TargetMode="External"/><Relationship Id="rId2" Type="http://schemas.openxmlformats.org/officeDocument/2006/relationships/hyperlink" Target="mailto:novada.dome@ropazi.lv"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geolatvija.lv/geo/tapis#document_2362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ECFB-D27C-4C75-B044-6C5BF00B26CE}"/>
              </a:ext>
            </a:extLst>
          </p:cNvPr>
          <p:cNvSpPr>
            <a:spLocks noGrp="1"/>
          </p:cNvSpPr>
          <p:nvPr>
            <p:ph type="ctrTitle"/>
          </p:nvPr>
        </p:nvSpPr>
        <p:spPr>
          <a:xfrm>
            <a:off x="1524000" y="1029746"/>
            <a:ext cx="9144000" cy="2569568"/>
          </a:xfrm>
        </p:spPr>
        <p:txBody>
          <a:bodyPr>
            <a:normAutofit fontScale="90000"/>
          </a:bodyPr>
          <a:lstStyle/>
          <a:p>
            <a:r>
              <a:rPr lang="lv-LV" b="1" dirty="0">
                <a:solidFill>
                  <a:schemeClr val="accent1">
                    <a:lumMod val="50000"/>
                  </a:schemeClr>
                </a:solidFill>
              </a:rPr>
              <a:t>Ropažu novada </a:t>
            </a:r>
            <a:br>
              <a:rPr lang="lv-LV" b="1" dirty="0">
                <a:solidFill>
                  <a:schemeClr val="accent1">
                    <a:lumMod val="50000"/>
                  </a:schemeClr>
                </a:solidFill>
              </a:rPr>
            </a:br>
            <a:r>
              <a:rPr lang="lv-LV" b="1" dirty="0">
                <a:solidFill>
                  <a:schemeClr val="accent1">
                    <a:lumMod val="50000"/>
                  </a:schemeClr>
                </a:solidFill>
              </a:rPr>
              <a:t>Ropažu pagasta </a:t>
            </a:r>
            <a:br>
              <a:rPr lang="lv-LV" b="1" dirty="0">
                <a:solidFill>
                  <a:schemeClr val="accent1">
                    <a:lumMod val="50000"/>
                  </a:schemeClr>
                </a:solidFill>
              </a:rPr>
            </a:br>
            <a:r>
              <a:rPr lang="lv-LV" b="1" dirty="0">
                <a:solidFill>
                  <a:schemeClr val="accent1">
                    <a:lumMod val="50000"/>
                  </a:schemeClr>
                </a:solidFill>
              </a:rPr>
              <a:t>Teritorijas plānojums </a:t>
            </a:r>
            <a:br>
              <a:rPr lang="lv-LV" b="1" dirty="0">
                <a:solidFill>
                  <a:schemeClr val="accent1">
                    <a:lumMod val="50000"/>
                  </a:schemeClr>
                </a:solidFill>
              </a:rPr>
            </a:br>
            <a:endParaRPr lang="lv-LV" b="1" dirty="0">
              <a:solidFill>
                <a:schemeClr val="accent1">
                  <a:lumMod val="50000"/>
                </a:schemeClr>
              </a:solidFill>
            </a:endParaRPr>
          </a:p>
        </p:txBody>
      </p:sp>
      <p:sp>
        <p:nvSpPr>
          <p:cNvPr id="7" name="Subtitle 2">
            <a:extLst>
              <a:ext uri="{FF2B5EF4-FFF2-40B4-BE49-F238E27FC236}">
                <a16:creationId xmlns:a16="http://schemas.microsoft.com/office/drawing/2014/main" id="{43AC374E-C9B4-4C08-A7C6-FF2C4A69EF6F}"/>
              </a:ext>
            </a:extLst>
          </p:cNvPr>
          <p:cNvSpPr txBox="1">
            <a:spLocks/>
          </p:cNvSpPr>
          <p:nvPr/>
        </p:nvSpPr>
        <p:spPr>
          <a:xfrm>
            <a:off x="1169398" y="3599314"/>
            <a:ext cx="10124660" cy="151873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lv-LV" b="1" dirty="0"/>
              <a:t>Teritorijas plānojuma 5. redakcijas </a:t>
            </a:r>
          </a:p>
          <a:p>
            <a:pPr>
              <a:spcAft>
                <a:spcPts val="600"/>
              </a:spcAft>
            </a:pPr>
            <a:r>
              <a:rPr lang="lv-LV" b="1" dirty="0"/>
              <a:t>publiskās apspriešanas sanāksme</a:t>
            </a:r>
          </a:p>
          <a:p>
            <a:r>
              <a:rPr lang="lv-LV" sz="1600" i="1" dirty="0"/>
              <a:t>22.08.2022., plkst.18.00, </a:t>
            </a:r>
            <a:r>
              <a:rPr lang="lv-LV" sz="1600" i="1" dirty="0">
                <a:effectLst/>
                <a:ea typeface="Calibri" panose="020F0502020204030204" pitchFamily="34" charset="0"/>
                <a:cs typeface="Times New Roman" panose="02020603050405020304" pitchFamily="18" charset="0"/>
              </a:rPr>
              <a:t>Ropažu Kultūras un izglītības centrs,  Mazā zāle, 2.k., Sporta iela 2, Ropaži, Ropažu pagasts, Ropažu novads</a:t>
            </a:r>
            <a:endParaRPr lang="lv-LV" sz="1600" dirty="0">
              <a:effectLst/>
              <a:ea typeface="Calibri" panose="020F0502020204030204" pitchFamily="34" charset="0"/>
              <a:cs typeface="Times New Roman" panose="02020603050405020304" pitchFamily="18" charset="0"/>
            </a:endParaRPr>
          </a:p>
          <a:p>
            <a:endParaRPr lang="lv-LV" sz="1800" i="1" dirty="0"/>
          </a:p>
        </p:txBody>
      </p:sp>
      <p:pic>
        <p:nvPicPr>
          <p:cNvPr id="4" name="Picture 3">
            <a:extLst>
              <a:ext uri="{FF2B5EF4-FFF2-40B4-BE49-F238E27FC236}">
                <a16:creationId xmlns:a16="http://schemas.microsoft.com/office/drawing/2014/main" id="{75639648-8A89-FEF1-7A72-B72D33D41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4744" y="5274369"/>
            <a:ext cx="1232735" cy="1316868"/>
          </a:xfrm>
          <a:prstGeom prst="rect">
            <a:avLst/>
          </a:prstGeom>
        </p:spPr>
      </p:pic>
      <p:pic>
        <p:nvPicPr>
          <p:cNvPr id="5" name="Picture 4">
            <a:extLst>
              <a:ext uri="{FF2B5EF4-FFF2-40B4-BE49-F238E27FC236}">
                <a16:creationId xmlns:a16="http://schemas.microsoft.com/office/drawing/2014/main" id="{32D1704C-D258-F9C5-5885-B94F8F365752}"/>
              </a:ext>
            </a:extLst>
          </p:cNvPr>
          <p:cNvPicPr>
            <a:picLocks noChangeAspect="1"/>
          </p:cNvPicPr>
          <p:nvPr/>
        </p:nvPicPr>
        <p:blipFill>
          <a:blip r:embed="rId3">
            <a:extLst>
              <a:ext uri="{28A0092B-C50C-407E-A947-70E740481C1C}">
                <a14:useLocalDpi xmlns:a14="http://schemas.microsoft.com/office/drawing/2010/main" val="0"/>
              </a:ext>
            </a:extLst>
          </a:blip>
          <a:srcRect t="17432" b="16513"/>
          <a:stretch>
            <a:fillRect/>
          </a:stretch>
        </p:blipFill>
        <p:spPr bwMode="auto">
          <a:xfrm>
            <a:off x="5747953" y="5518148"/>
            <a:ext cx="2573020" cy="829310"/>
          </a:xfrm>
          <a:prstGeom prst="rect">
            <a:avLst/>
          </a:prstGeom>
          <a:noFill/>
          <a:ln>
            <a:noFill/>
          </a:ln>
        </p:spPr>
      </p:pic>
    </p:spTree>
    <p:extLst>
      <p:ext uri="{BB962C8B-B14F-4D97-AF65-F5344CB8AC3E}">
        <p14:creationId xmlns:p14="http://schemas.microsoft.com/office/powerpoint/2010/main" val="3934364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F32D-F0AA-47AC-8029-BD8838B1D7AF}"/>
              </a:ext>
            </a:extLst>
          </p:cNvPr>
          <p:cNvSpPr>
            <a:spLocks noGrp="1"/>
          </p:cNvSpPr>
          <p:nvPr>
            <p:ph type="title"/>
          </p:nvPr>
        </p:nvSpPr>
        <p:spPr>
          <a:xfrm>
            <a:off x="1063486" y="126586"/>
            <a:ext cx="10783957" cy="589031"/>
          </a:xfrm>
        </p:spPr>
        <p:txBody>
          <a:bodyPr>
            <a:normAutofit/>
          </a:bodyPr>
          <a:lstStyle/>
          <a:p>
            <a:pPr algn="r"/>
            <a:r>
              <a:rPr lang="lv-LV" sz="2800" b="1" dirty="0">
                <a:solidFill>
                  <a:schemeClr val="accent6">
                    <a:lumMod val="50000"/>
                  </a:schemeClr>
                </a:solidFill>
              </a:rPr>
              <a:t>4. Teritorija ar īpašiem noteikumiem (TIN15)</a:t>
            </a:r>
            <a:endParaRPr lang="lv-LV" sz="2800" dirty="0"/>
          </a:p>
        </p:txBody>
      </p:sp>
      <p:sp>
        <p:nvSpPr>
          <p:cNvPr id="3" name="Content Placeholder 2">
            <a:extLst>
              <a:ext uri="{FF2B5EF4-FFF2-40B4-BE49-F238E27FC236}">
                <a16:creationId xmlns:a16="http://schemas.microsoft.com/office/drawing/2014/main" id="{9C84C3D8-51FC-44CB-97E6-0C76470E1928}"/>
              </a:ext>
            </a:extLst>
          </p:cNvPr>
          <p:cNvSpPr>
            <a:spLocks noGrp="1"/>
          </p:cNvSpPr>
          <p:nvPr>
            <p:ph idx="1"/>
          </p:nvPr>
        </p:nvSpPr>
        <p:spPr>
          <a:xfrm>
            <a:off x="344557" y="715617"/>
            <a:ext cx="11383617" cy="4351338"/>
          </a:xfrm>
        </p:spPr>
        <p:txBody>
          <a:bodyPr/>
          <a:lstStyle/>
          <a:p>
            <a:pPr marL="0" indent="0" algn="just">
              <a:lnSpc>
                <a:spcPct val="107000"/>
              </a:lnSpc>
              <a:spcAft>
                <a:spcPts val="600"/>
              </a:spcAft>
              <a:buNone/>
            </a:pPr>
            <a:r>
              <a:rPr lang="lv-LV" sz="1800" b="1" dirty="0">
                <a:solidFill>
                  <a:srgbClr val="000000"/>
                </a:solidFill>
                <a:effectLst/>
                <a:ea typeface="Calibri" panose="020F0502020204030204" pitchFamily="34" charset="0"/>
                <a:cs typeface="Calibri" panose="020F0502020204030204" pitchFamily="34" charset="0"/>
              </a:rPr>
              <a:t>Teritorijas, kurās ierīkojamas centralizētas ūdensapgādes un kanalizācijas sistēmas</a:t>
            </a:r>
            <a:r>
              <a:rPr lang="lv-LV" sz="1800" dirty="0">
                <a:solidFill>
                  <a:srgbClr val="000000"/>
                </a:solidFill>
                <a:effectLst/>
                <a:ea typeface="Calibri" panose="020F0502020204030204" pitchFamily="34" charset="0"/>
                <a:cs typeface="Calibri" panose="020F0502020204030204" pitchFamily="34" charset="0"/>
              </a:rPr>
              <a:t>, teritorijas plānojumā norādītas kā teritorijas ar īpašiem noteikumiem (TIN15) – </a:t>
            </a:r>
            <a:r>
              <a:rPr lang="lv-LV" sz="1800" b="1" dirty="0">
                <a:effectLst/>
                <a:ea typeface="Calibri" panose="020F0502020204030204" pitchFamily="34" charset="0"/>
                <a:cs typeface="Calibri" panose="020F0502020204030204" pitchFamily="34" charset="0"/>
              </a:rPr>
              <a:t>Ropaži (gar Ropažu kapsētu)</a:t>
            </a:r>
            <a:r>
              <a:rPr lang="lv-LV" sz="1800" dirty="0">
                <a:solidFill>
                  <a:srgbClr val="000000"/>
                </a:solidFill>
                <a:effectLst/>
                <a:ea typeface="Calibri" panose="020F0502020204030204" pitchFamily="34" charset="0"/>
                <a:cs typeface="Calibri" panose="020F0502020204030204" pitchFamily="34" charset="0"/>
              </a:rPr>
              <a:t>, Kākciems, </a:t>
            </a:r>
            <a:r>
              <a:rPr lang="lv-LV" sz="1800" dirty="0" err="1">
                <a:solidFill>
                  <a:srgbClr val="000000"/>
                </a:solidFill>
                <a:effectLst/>
                <a:ea typeface="Calibri" panose="020F0502020204030204" pitchFamily="34" charset="0"/>
                <a:cs typeface="Calibri" panose="020F0502020204030204" pitchFamily="34" charset="0"/>
              </a:rPr>
              <a:t>Tumšupe</a:t>
            </a:r>
            <a:r>
              <a:rPr lang="lv-LV" sz="1800" dirty="0">
                <a:solidFill>
                  <a:srgbClr val="000000"/>
                </a:solidFill>
                <a:effectLst/>
                <a:ea typeface="Calibri" panose="020F0502020204030204" pitchFamily="34" charset="0"/>
                <a:cs typeface="Calibri" panose="020F0502020204030204" pitchFamily="34" charset="0"/>
              </a:rPr>
              <a:t>, </a:t>
            </a:r>
            <a:r>
              <a:rPr lang="lv-LV" sz="1800" dirty="0" err="1">
                <a:solidFill>
                  <a:srgbClr val="000000"/>
                </a:solidFill>
                <a:effectLst/>
                <a:ea typeface="Calibri" panose="020F0502020204030204" pitchFamily="34" charset="0"/>
                <a:cs typeface="Calibri" panose="020F0502020204030204" pitchFamily="34" charset="0"/>
              </a:rPr>
              <a:t>Silakrogs</a:t>
            </a:r>
            <a:r>
              <a:rPr lang="lv-LV" sz="1800" dirty="0">
                <a:solidFill>
                  <a:srgbClr val="000000"/>
                </a:solidFill>
                <a:effectLst/>
                <a:ea typeface="Calibri" panose="020F0502020204030204" pitchFamily="34" charset="0"/>
                <a:cs typeface="Calibri" panose="020F0502020204030204" pitchFamily="34" charset="0"/>
              </a:rPr>
              <a:t>, Mucenieki, Zaķumuiža). </a:t>
            </a:r>
            <a:endParaRPr lang="lv-LV" sz="1800" dirty="0">
              <a:effectLst/>
              <a:ea typeface="Calibri" panose="020F0502020204030204" pitchFamily="34" charset="0"/>
              <a:cs typeface="Arial" panose="020B0604020202020204" pitchFamily="34" charset="0"/>
            </a:endParaRPr>
          </a:p>
          <a:p>
            <a:pPr marL="0" indent="0">
              <a:buNone/>
            </a:pPr>
            <a:endParaRPr lang="lv-LV" dirty="0"/>
          </a:p>
        </p:txBody>
      </p:sp>
      <p:pic>
        <p:nvPicPr>
          <p:cNvPr id="6" name="Picture 5">
            <a:extLst>
              <a:ext uri="{FF2B5EF4-FFF2-40B4-BE49-F238E27FC236}">
                <a16:creationId xmlns:a16="http://schemas.microsoft.com/office/drawing/2014/main" id="{192734A6-3763-B867-9656-D26897C2A7BF}"/>
              </a:ext>
            </a:extLst>
          </p:cNvPr>
          <p:cNvPicPr>
            <a:picLocks noChangeAspect="1"/>
          </p:cNvPicPr>
          <p:nvPr/>
        </p:nvPicPr>
        <p:blipFill>
          <a:blip r:embed="rId2"/>
          <a:stretch>
            <a:fillRect/>
          </a:stretch>
        </p:blipFill>
        <p:spPr>
          <a:xfrm>
            <a:off x="2536594" y="1711783"/>
            <a:ext cx="6594154" cy="5019632"/>
          </a:xfrm>
          <a:prstGeom prst="rect">
            <a:avLst/>
          </a:prstGeom>
        </p:spPr>
      </p:pic>
    </p:spTree>
    <p:extLst>
      <p:ext uri="{BB962C8B-B14F-4D97-AF65-F5344CB8AC3E}">
        <p14:creationId xmlns:p14="http://schemas.microsoft.com/office/powerpoint/2010/main" val="1284432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F589F-1245-FFBF-BAA1-697A33A9C7B0}"/>
              </a:ext>
            </a:extLst>
          </p:cNvPr>
          <p:cNvSpPr>
            <a:spLocks noGrp="1"/>
          </p:cNvSpPr>
          <p:nvPr>
            <p:ph type="title"/>
          </p:nvPr>
        </p:nvSpPr>
        <p:spPr>
          <a:xfrm>
            <a:off x="1487557" y="0"/>
            <a:ext cx="10515600" cy="1066110"/>
          </a:xfrm>
        </p:spPr>
        <p:txBody>
          <a:bodyPr/>
          <a:lstStyle/>
          <a:p>
            <a:pPr algn="just"/>
            <a:r>
              <a:rPr lang="lv-LV" sz="1800" b="1" dirty="0">
                <a:solidFill>
                  <a:srgbClr val="000000"/>
                </a:solidFill>
                <a:effectLst/>
                <a:latin typeface="+mn-lt"/>
                <a:ea typeface="Calibri" panose="020F0502020204030204" pitchFamily="34" charset="0"/>
              </a:rPr>
              <a:t>5. Teritorija ar īpašiem noteikumiem (TIN17) </a:t>
            </a:r>
            <a:r>
              <a:rPr lang="lv-LV" sz="1800" b="1" dirty="0">
                <a:effectLst/>
                <a:latin typeface="+mn-lt"/>
                <a:ea typeface="Calibri" panose="020F0502020204030204" pitchFamily="34" charset="0"/>
              </a:rPr>
              <a:t>VIDES TROKŠŅA ROBEŽLIELUMA PĀRSNIEGŠANAS TERITORIJA </a:t>
            </a:r>
            <a:r>
              <a:rPr lang="lv-LV" sz="1800" dirty="0">
                <a:solidFill>
                  <a:srgbClr val="000000"/>
                </a:solidFill>
                <a:effectLst/>
                <a:latin typeface="+mn-lt"/>
                <a:ea typeface="Calibri" panose="020F0502020204030204" pitchFamily="34" charset="0"/>
              </a:rPr>
              <a:t>- gar valsts galveno autoceļu A4 (pamatojums – institūciju atzinumi un valsts galvenā autoceļa trokšņa stratēģiskā karte). MK noteikumi Nr.16 </a:t>
            </a:r>
            <a:r>
              <a:rPr lang="lv-LV" sz="1800" dirty="0">
                <a:effectLst/>
                <a:latin typeface="+mn-lt"/>
                <a:ea typeface="Calibri" panose="020F0502020204030204" pitchFamily="34" charset="0"/>
              </a:rPr>
              <a:t>“Trokšņa novērtēšanas un pārvaldības kārtība”</a:t>
            </a:r>
            <a:endParaRPr lang="lv-LV" dirty="0">
              <a:latin typeface="+mn-lt"/>
            </a:endParaRPr>
          </a:p>
        </p:txBody>
      </p:sp>
      <p:sp>
        <p:nvSpPr>
          <p:cNvPr id="8" name="TextBox 7">
            <a:extLst>
              <a:ext uri="{FF2B5EF4-FFF2-40B4-BE49-F238E27FC236}">
                <a16:creationId xmlns:a16="http://schemas.microsoft.com/office/drawing/2014/main" id="{9A4CB296-8FAC-2C0D-246A-5F17BE674774}"/>
              </a:ext>
            </a:extLst>
          </p:cNvPr>
          <p:cNvSpPr txBox="1"/>
          <p:nvPr/>
        </p:nvSpPr>
        <p:spPr>
          <a:xfrm>
            <a:off x="132522" y="6279839"/>
            <a:ext cx="3684104" cy="377687"/>
          </a:xfrm>
          <a:prstGeom prst="rect">
            <a:avLst/>
          </a:prstGeom>
          <a:noFill/>
        </p:spPr>
        <p:txBody>
          <a:bodyPr wrap="square" rtlCol="0">
            <a:spAutoFit/>
          </a:bodyPr>
          <a:lstStyle/>
          <a:p>
            <a:pPr algn="ctr"/>
            <a:r>
              <a:rPr lang="lv-LV" b="1" dirty="0"/>
              <a:t>Mucenieki</a:t>
            </a:r>
          </a:p>
        </p:txBody>
      </p:sp>
      <p:sp>
        <p:nvSpPr>
          <p:cNvPr id="9" name="TextBox 8">
            <a:extLst>
              <a:ext uri="{FF2B5EF4-FFF2-40B4-BE49-F238E27FC236}">
                <a16:creationId xmlns:a16="http://schemas.microsoft.com/office/drawing/2014/main" id="{525C598B-75E2-169A-22AE-7612E33EC0D9}"/>
              </a:ext>
            </a:extLst>
          </p:cNvPr>
          <p:cNvSpPr txBox="1"/>
          <p:nvPr/>
        </p:nvSpPr>
        <p:spPr>
          <a:xfrm>
            <a:off x="4664765" y="6306344"/>
            <a:ext cx="3684104" cy="377687"/>
          </a:xfrm>
          <a:prstGeom prst="rect">
            <a:avLst/>
          </a:prstGeom>
          <a:noFill/>
        </p:spPr>
        <p:txBody>
          <a:bodyPr wrap="square" rtlCol="0">
            <a:spAutoFit/>
          </a:bodyPr>
          <a:lstStyle/>
          <a:p>
            <a:pPr algn="ctr"/>
            <a:r>
              <a:rPr lang="lv-LV" b="1" dirty="0" err="1"/>
              <a:t>Ūlupji</a:t>
            </a:r>
            <a:endParaRPr lang="lv-LV" b="1" dirty="0"/>
          </a:p>
        </p:txBody>
      </p:sp>
      <p:pic>
        <p:nvPicPr>
          <p:cNvPr id="11" name="Picture 10">
            <a:extLst>
              <a:ext uri="{FF2B5EF4-FFF2-40B4-BE49-F238E27FC236}">
                <a16:creationId xmlns:a16="http://schemas.microsoft.com/office/drawing/2014/main" id="{39FB6375-020F-40F5-FE98-9617B8896317}"/>
              </a:ext>
            </a:extLst>
          </p:cNvPr>
          <p:cNvPicPr>
            <a:picLocks noChangeAspect="1"/>
          </p:cNvPicPr>
          <p:nvPr/>
        </p:nvPicPr>
        <p:blipFill>
          <a:blip r:embed="rId2"/>
          <a:stretch>
            <a:fillRect/>
          </a:stretch>
        </p:blipFill>
        <p:spPr>
          <a:xfrm>
            <a:off x="7474191" y="1253331"/>
            <a:ext cx="4293474" cy="3395883"/>
          </a:xfrm>
          <a:prstGeom prst="rect">
            <a:avLst/>
          </a:prstGeom>
        </p:spPr>
      </p:pic>
      <p:pic>
        <p:nvPicPr>
          <p:cNvPr id="15" name="Content Placeholder 14">
            <a:extLst>
              <a:ext uri="{FF2B5EF4-FFF2-40B4-BE49-F238E27FC236}">
                <a16:creationId xmlns:a16="http://schemas.microsoft.com/office/drawing/2014/main" id="{08B3E455-5F2B-7776-D825-F8E62F201C9F}"/>
              </a:ext>
            </a:extLst>
          </p:cNvPr>
          <p:cNvPicPr>
            <a:picLocks noGrp="1" noChangeAspect="1"/>
          </p:cNvPicPr>
          <p:nvPr>
            <p:ph idx="1"/>
          </p:nvPr>
        </p:nvPicPr>
        <p:blipFill>
          <a:blip r:embed="rId3"/>
          <a:stretch>
            <a:fillRect/>
          </a:stretch>
        </p:blipFill>
        <p:spPr>
          <a:xfrm>
            <a:off x="184241" y="1253331"/>
            <a:ext cx="4056189" cy="4351338"/>
          </a:xfrm>
        </p:spPr>
      </p:pic>
      <p:pic>
        <p:nvPicPr>
          <p:cNvPr id="17" name="Picture 16">
            <a:extLst>
              <a:ext uri="{FF2B5EF4-FFF2-40B4-BE49-F238E27FC236}">
                <a16:creationId xmlns:a16="http://schemas.microsoft.com/office/drawing/2014/main" id="{C8F65D81-1669-A51C-5E1D-5926E105266B}"/>
              </a:ext>
            </a:extLst>
          </p:cNvPr>
          <p:cNvPicPr>
            <a:picLocks noChangeAspect="1"/>
          </p:cNvPicPr>
          <p:nvPr/>
        </p:nvPicPr>
        <p:blipFill>
          <a:blip r:embed="rId4"/>
          <a:stretch>
            <a:fillRect/>
          </a:stretch>
        </p:blipFill>
        <p:spPr>
          <a:xfrm>
            <a:off x="4664765" y="1253331"/>
            <a:ext cx="2385091" cy="4890294"/>
          </a:xfrm>
          <a:prstGeom prst="rect">
            <a:avLst/>
          </a:prstGeom>
        </p:spPr>
      </p:pic>
      <p:sp>
        <p:nvSpPr>
          <p:cNvPr id="18" name="TextBox 17">
            <a:extLst>
              <a:ext uri="{FF2B5EF4-FFF2-40B4-BE49-F238E27FC236}">
                <a16:creationId xmlns:a16="http://schemas.microsoft.com/office/drawing/2014/main" id="{02F376A4-71B6-45D7-BF63-08CF646EE49E}"/>
              </a:ext>
            </a:extLst>
          </p:cNvPr>
          <p:cNvSpPr txBox="1"/>
          <p:nvPr/>
        </p:nvSpPr>
        <p:spPr>
          <a:xfrm>
            <a:off x="7566991" y="4890052"/>
            <a:ext cx="3776870" cy="646331"/>
          </a:xfrm>
          <a:prstGeom prst="rect">
            <a:avLst/>
          </a:prstGeom>
          <a:noFill/>
        </p:spPr>
        <p:txBody>
          <a:bodyPr wrap="square" rtlCol="0">
            <a:spAutoFit/>
          </a:bodyPr>
          <a:lstStyle/>
          <a:p>
            <a:pPr algn="ctr"/>
            <a:r>
              <a:rPr lang="lv-LV" dirty="0"/>
              <a:t>TIN17 trokšņa robežlielumi sākot no 56 </a:t>
            </a:r>
            <a:r>
              <a:rPr lang="lv-LV" dirty="0" err="1"/>
              <a:t>dB</a:t>
            </a:r>
            <a:r>
              <a:rPr lang="lv-LV" dirty="0"/>
              <a:t> </a:t>
            </a:r>
            <a:r>
              <a:rPr lang="lv-LV" dirty="0" err="1"/>
              <a:t>Lnakts</a:t>
            </a:r>
            <a:endParaRPr lang="lv-LV" dirty="0"/>
          </a:p>
        </p:txBody>
      </p:sp>
    </p:spTree>
    <p:extLst>
      <p:ext uri="{BB962C8B-B14F-4D97-AF65-F5344CB8AC3E}">
        <p14:creationId xmlns:p14="http://schemas.microsoft.com/office/powerpoint/2010/main" val="1364040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8317F-5BB0-D4BE-30D5-0C1A93267AF7}"/>
              </a:ext>
            </a:extLst>
          </p:cNvPr>
          <p:cNvSpPr>
            <a:spLocks noGrp="1"/>
          </p:cNvSpPr>
          <p:nvPr>
            <p:ph type="title"/>
          </p:nvPr>
        </p:nvSpPr>
        <p:spPr>
          <a:xfrm>
            <a:off x="838200" y="365125"/>
            <a:ext cx="10515600" cy="982821"/>
          </a:xfrm>
        </p:spPr>
        <p:txBody>
          <a:bodyPr>
            <a:normAutofit/>
          </a:bodyPr>
          <a:lstStyle/>
          <a:p>
            <a:pPr algn="r"/>
            <a:r>
              <a:rPr lang="lv-LV" sz="3200" dirty="0">
                <a:latin typeface="+mn-lt"/>
              </a:rPr>
              <a:t>Vides trokšņa robežlielumi</a:t>
            </a:r>
          </a:p>
        </p:txBody>
      </p:sp>
      <p:graphicFrame>
        <p:nvGraphicFramePr>
          <p:cNvPr id="4" name="Content Placeholder 3">
            <a:extLst>
              <a:ext uri="{FF2B5EF4-FFF2-40B4-BE49-F238E27FC236}">
                <a16:creationId xmlns:a16="http://schemas.microsoft.com/office/drawing/2014/main" id="{3F24CCEB-C45C-C8DE-D7A4-2048871D24B7}"/>
              </a:ext>
            </a:extLst>
          </p:cNvPr>
          <p:cNvGraphicFramePr>
            <a:graphicFrameLocks noGrp="1"/>
          </p:cNvGraphicFramePr>
          <p:nvPr>
            <p:ph idx="1"/>
            <p:extLst>
              <p:ext uri="{D42A27DB-BD31-4B8C-83A1-F6EECF244321}">
                <p14:modId xmlns:p14="http://schemas.microsoft.com/office/powerpoint/2010/main" val="461960507"/>
              </p:ext>
            </p:extLst>
          </p:nvPr>
        </p:nvGraphicFramePr>
        <p:xfrm>
          <a:off x="1113182" y="1347946"/>
          <a:ext cx="9568071" cy="5039602"/>
        </p:xfrm>
        <a:graphic>
          <a:graphicData uri="http://schemas.openxmlformats.org/drawingml/2006/table">
            <a:tbl>
              <a:tblPr firstRow="1" firstCol="1" bandRow="1">
                <a:tableStyleId>{5940675A-B579-460E-94D1-54222C63F5DA}</a:tableStyleId>
              </a:tblPr>
              <a:tblGrid>
                <a:gridCol w="1610520">
                  <a:extLst>
                    <a:ext uri="{9D8B030D-6E8A-4147-A177-3AD203B41FA5}">
                      <a16:colId xmlns:a16="http://schemas.microsoft.com/office/drawing/2014/main" val="554283353"/>
                    </a:ext>
                  </a:extLst>
                </a:gridCol>
                <a:gridCol w="4360579">
                  <a:extLst>
                    <a:ext uri="{9D8B030D-6E8A-4147-A177-3AD203B41FA5}">
                      <a16:colId xmlns:a16="http://schemas.microsoft.com/office/drawing/2014/main" val="3398996674"/>
                    </a:ext>
                  </a:extLst>
                </a:gridCol>
                <a:gridCol w="1610520">
                  <a:extLst>
                    <a:ext uri="{9D8B030D-6E8A-4147-A177-3AD203B41FA5}">
                      <a16:colId xmlns:a16="http://schemas.microsoft.com/office/drawing/2014/main" val="593084079"/>
                    </a:ext>
                  </a:extLst>
                </a:gridCol>
                <a:gridCol w="993226">
                  <a:extLst>
                    <a:ext uri="{9D8B030D-6E8A-4147-A177-3AD203B41FA5}">
                      <a16:colId xmlns:a16="http://schemas.microsoft.com/office/drawing/2014/main" val="1979113530"/>
                    </a:ext>
                  </a:extLst>
                </a:gridCol>
                <a:gridCol w="993226">
                  <a:extLst>
                    <a:ext uri="{9D8B030D-6E8A-4147-A177-3AD203B41FA5}">
                      <a16:colId xmlns:a16="http://schemas.microsoft.com/office/drawing/2014/main" val="1632911851"/>
                    </a:ext>
                  </a:extLst>
                </a:gridCol>
              </a:tblGrid>
              <a:tr h="279978">
                <a:tc rowSpan="2">
                  <a:txBody>
                    <a:bodyPr/>
                    <a:lstStyle/>
                    <a:p>
                      <a:pPr algn="ctr"/>
                      <a:r>
                        <a:rPr lang="lv-LV" sz="1600" b="1" dirty="0" err="1">
                          <a:effectLst/>
                        </a:rPr>
                        <a:t>Nr.p.k</a:t>
                      </a:r>
                      <a:r>
                        <a:rPr lang="lv-LV" sz="1600" b="1" dirty="0">
                          <a:effectLst/>
                        </a:rPr>
                        <a:t>.</a:t>
                      </a:r>
                      <a:endParaRPr lang="lv-LV" sz="16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r>
                        <a:rPr lang="lv-LV" sz="1600" b="1" dirty="0">
                          <a:effectLst/>
                        </a:rPr>
                        <a:t>Apbūves teritorijas izmantošanas funkcija</a:t>
                      </a:r>
                      <a:endParaRPr lang="lv-LV" sz="16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algn="ctr"/>
                      <a:r>
                        <a:rPr lang="lv-LV" sz="1600" b="1" dirty="0">
                          <a:effectLst/>
                        </a:rPr>
                        <a:t>Trokšņa robežlielumi</a:t>
                      </a:r>
                      <a:endParaRPr lang="lv-LV" sz="16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60683587"/>
                  </a:ext>
                </a:extLst>
              </a:tr>
              <a:tr h="559955">
                <a:tc vMerge="1">
                  <a:txBody>
                    <a:bodyPr/>
                    <a:lstStyle/>
                    <a:p>
                      <a:endParaRPr lang="lv-LV"/>
                    </a:p>
                  </a:txBody>
                  <a:tcPr/>
                </a:tc>
                <a:tc vMerge="1">
                  <a:txBody>
                    <a:bodyPr/>
                    <a:lstStyle/>
                    <a:p>
                      <a:endParaRPr lang="lv-LV"/>
                    </a:p>
                  </a:txBody>
                  <a:tcPr/>
                </a:tc>
                <a:tc>
                  <a:txBody>
                    <a:bodyPr/>
                    <a:lstStyle/>
                    <a:p>
                      <a:pPr algn="ctr"/>
                      <a:r>
                        <a:rPr lang="lv-LV" sz="1600" b="1" dirty="0" err="1">
                          <a:effectLst/>
                        </a:rPr>
                        <a:t>L</a:t>
                      </a:r>
                      <a:r>
                        <a:rPr lang="lv-LV" sz="1600" b="1" baseline="-25000" dirty="0" err="1">
                          <a:effectLst/>
                        </a:rPr>
                        <a:t>diena</a:t>
                      </a:r>
                      <a:endParaRPr lang="lv-LV" sz="1600" b="1" dirty="0">
                        <a:effectLst/>
                      </a:endParaRPr>
                    </a:p>
                    <a:p>
                      <a:pPr algn="ctr"/>
                      <a:r>
                        <a:rPr lang="lv-LV" sz="1600" b="1" dirty="0">
                          <a:effectLst/>
                        </a:rPr>
                        <a:t>(</a:t>
                      </a:r>
                      <a:r>
                        <a:rPr lang="lv-LV" sz="1600" b="1" dirty="0" err="1">
                          <a:effectLst/>
                        </a:rPr>
                        <a:t>dB</a:t>
                      </a:r>
                      <a:r>
                        <a:rPr lang="lv-LV" sz="1600" b="1" dirty="0">
                          <a:effectLst/>
                        </a:rPr>
                        <a:t>(A))</a:t>
                      </a:r>
                      <a:endParaRPr lang="lv-LV" sz="16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b="1" dirty="0" err="1">
                          <a:effectLst/>
                        </a:rPr>
                        <a:t>L</a:t>
                      </a:r>
                      <a:r>
                        <a:rPr lang="lv-LV" sz="1600" b="1" baseline="-25000" dirty="0" err="1">
                          <a:effectLst/>
                        </a:rPr>
                        <a:t>vakars</a:t>
                      </a:r>
                      <a:endParaRPr lang="lv-LV" sz="1600" b="1" dirty="0">
                        <a:effectLst/>
                      </a:endParaRPr>
                    </a:p>
                    <a:p>
                      <a:pPr algn="ctr"/>
                      <a:r>
                        <a:rPr lang="lv-LV" sz="1600" b="1" dirty="0">
                          <a:effectLst/>
                        </a:rPr>
                        <a:t>(</a:t>
                      </a:r>
                      <a:r>
                        <a:rPr lang="lv-LV" sz="1600" b="1" dirty="0" err="1">
                          <a:effectLst/>
                        </a:rPr>
                        <a:t>dB</a:t>
                      </a:r>
                      <a:r>
                        <a:rPr lang="lv-LV" sz="1600" b="1" dirty="0">
                          <a:effectLst/>
                        </a:rPr>
                        <a:t>(A))</a:t>
                      </a:r>
                      <a:endParaRPr lang="lv-LV" sz="16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b="1" dirty="0" err="1">
                          <a:effectLst/>
                        </a:rPr>
                        <a:t>L</a:t>
                      </a:r>
                      <a:r>
                        <a:rPr lang="lv-LV" sz="1600" b="1" baseline="-25000" dirty="0" err="1">
                          <a:effectLst/>
                        </a:rPr>
                        <a:t>nakts</a:t>
                      </a:r>
                      <a:endParaRPr lang="lv-LV" sz="1600" b="1" dirty="0">
                        <a:effectLst/>
                      </a:endParaRPr>
                    </a:p>
                    <a:p>
                      <a:pPr algn="ctr"/>
                      <a:r>
                        <a:rPr lang="lv-LV" sz="1600" b="1" dirty="0">
                          <a:effectLst/>
                        </a:rPr>
                        <a:t>(</a:t>
                      </a:r>
                      <a:r>
                        <a:rPr lang="lv-LV" sz="1600" b="1" dirty="0" err="1">
                          <a:effectLst/>
                        </a:rPr>
                        <a:t>dB</a:t>
                      </a:r>
                      <a:r>
                        <a:rPr lang="lv-LV" sz="1600" b="1" dirty="0">
                          <a:effectLst/>
                        </a:rPr>
                        <a:t>(A))</a:t>
                      </a:r>
                      <a:endParaRPr lang="lv-LV" sz="16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75948504"/>
                  </a:ext>
                </a:extLst>
              </a:tr>
              <a:tr h="1119912">
                <a:tc>
                  <a:txBody>
                    <a:bodyPr/>
                    <a:lstStyle/>
                    <a:p>
                      <a:pPr algn="ctr"/>
                      <a:r>
                        <a:rPr lang="lv-LV" sz="1600">
                          <a:effectLst/>
                        </a:rPr>
                        <a:t>1.</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r>
                        <a:rPr lang="lv-LV" sz="1600" dirty="0">
                          <a:effectLst/>
                        </a:rPr>
                        <a:t>Individuālo (savrupmāju, </a:t>
                      </a:r>
                      <a:r>
                        <a:rPr lang="lv-LV" sz="1600" dirty="0" err="1">
                          <a:effectLst/>
                        </a:rPr>
                        <a:t>mazstāvu</a:t>
                      </a:r>
                      <a:r>
                        <a:rPr lang="lv-LV" sz="1600" dirty="0">
                          <a:effectLst/>
                        </a:rPr>
                        <a:t> vai viensētu) dzīvojamo māju, bērnu iestāžu, ārstniecības, veselības un sociālās aprūpes iestāžu apbūves teritorija</a:t>
                      </a:r>
                      <a:endParaRPr lang="lv-LV"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dirty="0">
                          <a:effectLst/>
                        </a:rPr>
                        <a:t>55</a:t>
                      </a:r>
                      <a:endParaRPr lang="lv-LV"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a:effectLst/>
                        </a:rPr>
                        <a:t>50</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a:effectLst/>
                        </a:rPr>
                        <a:t>45</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6224406"/>
                  </a:ext>
                </a:extLst>
              </a:tr>
              <a:tr h="279978">
                <a:tc>
                  <a:txBody>
                    <a:bodyPr/>
                    <a:lstStyle/>
                    <a:p>
                      <a:pPr algn="ctr"/>
                      <a:r>
                        <a:rPr lang="lv-LV" sz="1600">
                          <a:effectLst/>
                        </a:rPr>
                        <a:t>2.</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r>
                        <a:rPr lang="lv-LV" sz="1600">
                          <a:effectLst/>
                        </a:rPr>
                        <a:t>Daudzstāvu dzīvojamās apbūves teritorija</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a:effectLst/>
                        </a:rPr>
                        <a:t>60</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dirty="0">
                          <a:effectLst/>
                        </a:rPr>
                        <a:t>55</a:t>
                      </a:r>
                      <a:endParaRPr lang="lv-LV"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a:effectLst/>
                        </a:rPr>
                        <a:t>50</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6856203"/>
                  </a:ext>
                </a:extLst>
              </a:tr>
              <a:tr h="1679867">
                <a:tc>
                  <a:txBody>
                    <a:bodyPr/>
                    <a:lstStyle/>
                    <a:p>
                      <a:pPr algn="ctr"/>
                      <a:r>
                        <a:rPr lang="lv-LV" sz="1600">
                          <a:effectLst/>
                        </a:rPr>
                        <a:t>3.</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r>
                        <a:rPr lang="lv-LV" sz="1600">
                          <a:effectLst/>
                        </a:rPr>
                        <a:t>Publiskās apbūves teritorija (sabiedrisko un pārvaldes objektu teritorija, tai skaitā kultūras iestāžu, izglītības un zinātnes iestāžu, valsts un pašvaldību pārvaldes iestāžu un viesnīcu teritorija) (ar dzīvojamo apbūvi)</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a:effectLst/>
                        </a:rPr>
                        <a:t>60</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dirty="0">
                          <a:effectLst/>
                        </a:rPr>
                        <a:t>55</a:t>
                      </a:r>
                      <a:endParaRPr lang="lv-LV"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a:effectLst/>
                        </a:rPr>
                        <a:t>55</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44579822"/>
                  </a:ext>
                </a:extLst>
              </a:tr>
              <a:tr h="839934">
                <a:tc>
                  <a:txBody>
                    <a:bodyPr/>
                    <a:lstStyle/>
                    <a:p>
                      <a:pPr algn="ctr"/>
                      <a:r>
                        <a:rPr lang="lv-LV" sz="1600">
                          <a:effectLst/>
                        </a:rPr>
                        <a:t>4.</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r>
                        <a:rPr lang="lv-LV" sz="1600">
                          <a:effectLst/>
                        </a:rPr>
                        <a:t>Jauktas apbūves teritorija, tai skaitā tirdzniecības un pakalpojumu būvju teritorija (ar dzīvojamo apbūvi)</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a:effectLst/>
                        </a:rPr>
                        <a:t>65</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dirty="0">
                          <a:effectLst/>
                        </a:rPr>
                        <a:t>60</a:t>
                      </a:r>
                      <a:endParaRPr lang="lv-LV"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dirty="0">
                          <a:effectLst/>
                        </a:rPr>
                        <a:t>55</a:t>
                      </a:r>
                      <a:endParaRPr lang="lv-LV"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0926032"/>
                  </a:ext>
                </a:extLst>
              </a:tr>
              <a:tr h="279978">
                <a:tc>
                  <a:txBody>
                    <a:bodyPr/>
                    <a:lstStyle/>
                    <a:p>
                      <a:pPr algn="ctr"/>
                      <a:r>
                        <a:rPr lang="lv-LV" sz="1600">
                          <a:effectLst/>
                        </a:rPr>
                        <a:t>5.</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r>
                        <a:rPr lang="lv-LV" sz="1600">
                          <a:effectLst/>
                        </a:rPr>
                        <a:t>Klusie rajoni apdzīvotās vietās</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a:effectLst/>
                        </a:rPr>
                        <a:t>50</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a:effectLst/>
                        </a:rPr>
                        <a:t>45</a:t>
                      </a:r>
                      <a:endParaRPr lang="lv-LV"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lv-LV" sz="1600" dirty="0">
                          <a:effectLst/>
                        </a:rPr>
                        <a:t>40</a:t>
                      </a:r>
                      <a:endParaRPr lang="lv-LV"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3812995"/>
                  </a:ext>
                </a:extLst>
              </a:tr>
            </a:tbl>
          </a:graphicData>
        </a:graphic>
      </p:graphicFrame>
    </p:spTree>
    <p:extLst>
      <p:ext uri="{BB962C8B-B14F-4D97-AF65-F5344CB8AC3E}">
        <p14:creationId xmlns:p14="http://schemas.microsoft.com/office/powerpoint/2010/main" val="1789264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1D96-A273-9728-9684-26D7CD51B1B3}"/>
              </a:ext>
            </a:extLst>
          </p:cNvPr>
          <p:cNvSpPr>
            <a:spLocks noGrp="1"/>
          </p:cNvSpPr>
          <p:nvPr>
            <p:ph type="title"/>
          </p:nvPr>
        </p:nvSpPr>
        <p:spPr>
          <a:xfrm>
            <a:off x="838200" y="365126"/>
            <a:ext cx="10515600" cy="801066"/>
          </a:xfrm>
        </p:spPr>
        <p:txBody>
          <a:bodyPr>
            <a:normAutofit/>
          </a:bodyPr>
          <a:lstStyle/>
          <a:p>
            <a:pPr algn="r"/>
            <a:r>
              <a:rPr lang="lv-LV" sz="3200" dirty="0">
                <a:latin typeface="+mn-lt"/>
              </a:rPr>
              <a:t>TIAN nosacījumi TIN17 teritorijā</a:t>
            </a:r>
          </a:p>
        </p:txBody>
      </p:sp>
      <p:sp>
        <p:nvSpPr>
          <p:cNvPr id="3" name="Content Placeholder 2">
            <a:extLst>
              <a:ext uri="{FF2B5EF4-FFF2-40B4-BE49-F238E27FC236}">
                <a16:creationId xmlns:a16="http://schemas.microsoft.com/office/drawing/2014/main" id="{A1CF899C-F9DE-4FFE-B2BA-1BCEF4D8C2A0}"/>
              </a:ext>
            </a:extLst>
          </p:cNvPr>
          <p:cNvSpPr>
            <a:spLocks noGrp="1"/>
          </p:cNvSpPr>
          <p:nvPr>
            <p:ph idx="1"/>
          </p:nvPr>
        </p:nvSpPr>
        <p:spPr>
          <a:xfrm>
            <a:off x="838200" y="1253331"/>
            <a:ext cx="10515600" cy="4351338"/>
          </a:xfrm>
        </p:spPr>
        <p:txBody>
          <a:bodyPr/>
          <a:lstStyle/>
          <a:p>
            <a:pPr algn="just"/>
            <a:r>
              <a:rPr lang="lv-LV" sz="2000" dirty="0"/>
              <a:t>Tādu teritorijas izmantošanas veidu (dzīvojamā apbūve, publiskā apbūve, jaukta apbūve) ēku, kuriem piemērojami vides trokšņa robežlielumi, būvniecība pieļaujama tikai gadījumos, ja būvniecības ierosinātājs projektē un īsteno prettrokšņa pasākumus atbilstoši normatīvo aktu prasībām, nodrošinot vides un telpu trokšņa robežlielumu nepārsniegšanu</a:t>
            </a:r>
            <a:r>
              <a:rPr lang="lv-LV" sz="2000" dirty="0">
                <a:solidFill>
                  <a:srgbClr val="000000"/>
                </a:solidFill>
                <a:effectLst/>
                <a:ea typeface="Calibri" panose="020F0502020204030204" pitchFamily="34" charset="0"/>
                <a:cs typeface="Calibri" panose="020F0502020204030204" pitchFamily="34" charset="0"/>
              </a:rPr>
              <a:t>. </a:t>
            </a:r>
          </a:p>
          <a:p>
            <a:pPr marL="0" indent="0" algn="just">
              <a:buNone/>
            </a:pPr>
            <a:endParaRPr lang="lv-LV" sz="2000" dirty="0">
              <a:effectLst/>
              <a:ea typeface="Calibri" panose="020F0502020204030204" pitchFamily="34" charset="0"/>
              <a:cs typeface="Arial" panose="020B0604020202020204" pitchFamily="34" charset="0"/>
            </a:endParaRPr>
          </a:p>
          <a:p>
            <a:pPr algn="just"/>
            <a:r>
              <a:rPr lang="lv-LV" sz="2000" dirty="0"/>
              <a:t>Izskatot būvniecības ieceri dzīvojamai apbūvei vides trokšņa robežlielumu pārsniegšanas zonā, Pašvaldības būvvalde informē ierosinātāju par būvniecības ieceres objekta atrašanos vides trokšņa pārsnieguma zonā</a:t>
            </a:r>
            <a:r>
              <a:rPr lang="lv-LV" sz="2000" spc="-25" dirty="0">
                <a:solidFill>
                  <a:srgbClr val="000000"/>
                </a:solidFill>
                <a:effectLst/>
                <a:ea typeface="Arial" panose="020B0604020202020204" pitchFamily="34" charset="0"/>
              </a:rPr>
              <a:t>.</a:t>
            </a:r>
            <a:endParaRPr lang="lv-LV" sz="2000" spc="-25" dirty="0">
              <a:effectLst/>
              <a:ea typeface="Arial" panose="020B0604020202020204" pitchFamily="34" charset="0"/>
            </a:endParaRPr>
          </a:p>
          <a:p>
            <a:pPr marL="0" indent="0">
              <a:buNone/>
            </a:pPr>
            <a:endParaRPr lang="lv-LV" dirty="0"/>
          </a:p>
        </p:txBody>
      </p:sp>
    </p:spTree>
    <p:extLst>
      <p:ext uri="{BB962C8B-B14F-4D97-AF65-F5344CB8AC3E}">
        <p14:creationId xmlns:p14="http://schemas.microsoft.com/office/powerpoint/2010/main" val="618280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6E927A-8BD2-EC30-CF87-6091851A3616}"/>
              </a:ext>
            </a:extLst>
          </p:cNvPr>
          <p:cNvPicPr>
            <a:picLocks noGrp="1" noChangeAspect="1"/>
          </p:cNvPicPr>
          <p:nvPr>
            <p:ph idx="1"/>
          </p:nvPr>
        </p:nvPicPr>
        <p:blipFill>
          <a:blip r:embed="rId2"/>
          <a:stretch>
            <a:fillRect/>
          </a:stretch>
        </p:blipFill>
        <p:spPr>
          <a:xfrm>
            <a:off x="6354173" y="964783"/>
            <a:ext cx="5540352" cy="3344130"/>
          </a:xfrm>
        </p:spPr>
      </p:pic>
      <p:sp>
        <p:nvSpPr>
          <p:cNvPr id="4" name="Title 1">
            <a:extLst>
              <a:ext uri="{FF2B5EF4-FFF2-40B4-BE49-F238E27FC236}">
                <a16:creationId xmlns:a16="http://schemas.microsoft.com/office/drawing/2014/main" id="{3BADCE50-217F-CD5A-E50E-3C047DF63090}"/>
              </a:ext>
            </a:extLst>
          </p:cNvPr>
          <p:cNvSpPr>
            <a:spLocks noGrp="1"/>
          </p:cNvSpPr>
          <p:nvPr>
            <p:ph type="title"/>
          </p:nvPr>
        </p:nvSpPr>
        <p:spPr>
          <a:xfrm>
            <a:off x="1355034" y="158266"/>
            <a:ext cx="10515600" cy="522771"/>
          </a:xfrm>
        </p:spPr>
        <p:txBody>
          <a:bodyPr>
            <a:normAutofit/>
          </a:bodyPr>
          <a:lstStyle/>
          <a:p>
            <a:pPr algn="r"/>
            <a:r>
              <a:rPr lang="lv-LV" sz="2800" b="1" dirty="0">
                <a:solidFill>
                  <a:schemeClr val="accent6">
                    <a:lumMod val="50000"/>
                  </a:schemeClr>
                </a:solidFill>
              </a:rPr>
              <a:t>6. Teritorija ar īpašiem noteikumiem (TIN71)</a:t>
            </a:r>
            <a:endParaRPr lang="lv-LV" sz="2800" dirty="0"/>
          </a:p>
        </p:txBody>
      </p:sp>
      <p:pic>
        <p:nvPicPr>
          <p:cNvPr id="7" name="Picture 6">
            <a:extLst>
              <a:ext uri="{FF2B5EF4-FFF2-40B4-BE49-F238E27FC236}">
                <a16:creationId xmlns:a16="http://schemas.microsoft.com/office/drawing/2014/main" id="{7E500C43-AE3E-89A4-301F-498CE335E7A9}"/>
              </a:ext>
            </a:extLst>
          </p:cNvPr>
          <p:cNvPicPr>
            <a:picLocks noChangeAspect="1"/>
          </p:cNvPicPr>
          <p:nvPr/>
        </p:nvPicPr>
        <p:blipFill>
          <a:blip r:embed="rId3"/>
          <a:stretch>
            <a:fillRect/>
          </a:stretch>
        </p:blipFill>
        <p:spPr>
          <a:xfrm>
            <a:off x="171678" y="964783"/>
            <a:ext cx="5606074" cy="3344130"/>
          </a:xfrm>
          <a:prstGeom prst="rect">
            <a:avLst/>
          </a:prstGeom>
        </p:spPr>
      </p:pic>
      <p:sp>
        <p:nvSpPr>
          <p:cNvPr id="8" name="TextBox 7">
            <a:extLst>
              <a:ext uri="{FF2B5EF4-FFF2-40B4-BE49-F238E27FC236}">
                <a16:creationId xmlns:a16="http://schemas.microsoft.com/office/drawing/2014/main" id="{8F4C83E9-DF5E-2E08-385D-2C66235EF72F}"/>
              </a:ext>
            </a:extLst>
          </p:cNvPr>
          <p:cNvSpPr txBox="1"/>
          <p:nvPr/>
        </p:nvSpPr>
        <p:spPr>
          <a:xfrm>
            <a:off x="662609" y="4505739"/>
            <a:ext cx="3922643" cy="369332"/>
          </a:xfrm>
          <a:prstGeom prst="rect">
            <a:avLst/>
          </a:prstGeom>
          <a:noFill/>
        </p:spPr>
        <p:txBody>
          <a:bodyPr wrap="square" rtlCol="0">
            <a:spAutoFit/>
          </a:bodyPr>
          <a:lstStyle/>
          <a:p>
            <a:pPr algn="ctr"/>
            <a:r>
              <a:rPr lang="lv-LV" dirty="0"/>
              <a:t>4. redakcija Plānots pašvaldības ceļš</a:t>
            </a:r>
          </a:p>
        </p:txBody>
      </p:sp>
      <p:sp>
        <p:nvSpPr>
          <p:cNvPr id="9" name="TextBox 8">
            <a:extLst>
              <a:ext uri="{FF2B5EF4-FFF2-40B4-BE49-F238E27FC236}">
                <a16:creationId xmlns:a16="http://schemas.microsoft.com/office/drawing/2014/main" id="{533239E8-5A88-05BC-118D-2B7F57A9056B}"/>
              </a:ext>
            </a:extLst>
          </p:cNvPr>
          <p:cNvSpPr txBox="1"/>
          <p:nvPr/>
        </p:nvSpPr>
        <p:spPr>
          <a:xfrm>
            <a:off x="7017026" y="4473473"/>
            <a:ext cx="3922643" cy="369332"/>
          </a:xfrm>
          <a:prstGeom prst="rect">
            <a:avLst/>
          </a:prstGeom>
          <a:noFill/>
        </p:spPr>
        <p:txBody>
          <a:bodyPr wrap="square" rtlCol="0">
            <a:spAutoFit/>
          </a:bodyPr>
          <a:lstStyle/>
          <a:p>
            <a:pPr algn="ctr"/>
            <a:r>
              <a:rPr lang="lv-LV" dirty="0"/>
              <a:t>5. redakcija Plānots komersanta ceļš</a:t>
            </a:r>
          </a:p>
        </p:txBody>
      </p:sp>
    </p:spTree>
    <p:extLst>
      <p:ext uri="{BB962C8B-B14F-4D97-AF65-F5344CB8AC3E}">
        <p14:creationId xmlns:p14="http://schemas.microsoft.com/office/powerpoint/2010/main" val="153162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18E69-2F8C-EB2E-AAB4-139933B627BA}"/>
              </a:ext>
            </a:extLst>
          </p:cNvPr>
          <p:cNvSpPr>
            <a:spLocks noGrp="1"/>
          </p:cNvSpPr>
          <p:nvPr>
            <p:ph type="title"/>
          </p:nvPr>
        </p:nvSpPr>
        <p:spPr/>
        <p:txBody>
          <a:bodyPr>
            <a:normAutofit/>
          </a:bodyPr>
          <a:lstStyle/>
          <a:p>
            <a:pPr algn="r"/>
            <a:r>
              <a:rPr lang="lv-LV" sz="2000" b="1" dirty="0">
                <a:latin typeface="+mn-lt"/>
              </a:rPr>
              <a:t>7.</a:t>
            </a:r>
            <a:r>
              <a:rPr lang="lv-LV" sz="2000" dirty="0">
                <a:latin typeface="+mn-lt"/>
              </a:rPr>
              <a:t> </a:t>
            </a:r>
            <a:r>
              <a:rPr lang="lv-LV" sz="2000" b="1" dirty="0">
                <a:latin typeface="+mn-lt"/>
              </a:rPr>
              <a:t>PRECIZĒTA SANITĀRĀ AIZSARGJOSLA AP NOTEKŪDEŅU ATTĪRĪŠANAS IETAISĒM </a:t>
            </a:r>
            <a:r>
              <a:rPr lang="lv-LV" sz="2000" dirty="0">
                <a:latin typeface="+mn-lt"/>
              </a:rPr>
              <a:t>(pamatojums VVD Atļauju pārvaldes atzinums, SIA «Vilkme» dati un B kategorijas piesārņojošās darbības atļaujas)</a:t>
            </a:r>
            <a:br>
              <a:rPr lang="lv-LV" sz="2000" dirty="0">
                <a:latin typeface="+mn-lt"/>
              </a:rPr>
            </a:br>
            <a:endParaRPr lang="lv-LV" sz="2000" dirty="0">
              <a:latin typeface="+mn-lt"/>
            </a:endParaRPr>
          </a:p>
        </p:txBody>
      </p:sp>
      <p:sp>
        <p:nvSpPr>
          <p:cNvPr id="3" name="Content Placeholder 2">
            <a:extLst>
              <a:ext uri="{FF2B5EF4-FFF2-40B4-BE49-F238E27FC236}">
                <a16:creationId xmlns:a16="http://schemas.microsoft.com/office/drawing/2014/main" id="{5ED2E5A3-DE07-9084-2D18-654B570C6C2E}"/>
              </a:ext>
            </a:extLst>
          </p:cNvPr>
          <p:cNvSpPr>
            <a:spLocks noGrp="1"/>
          </p:cNvSpPr>
          <p:nvPr>
            <p:ph idx="1"/>
          </p:nvPr>
        </p:nvSpPr>
        <p:spPr/>
        <p:txBody>
          <a:bodyPr>
            <a:normAutofit/>
          </a:bodyPr>
          <a:lstStyle/>
          <a:p>
            <a:pPr marL="0" indent="0" algn="just">
              <a:buNone/>
            </a:pPr>
            <a:r>
              <a:rPr lang="lv-LV" sz="2000" b="0" i="0" dirty="0">
                <a:effectLst/>
              </a:rPr>
              <a:t>Aizsargjoslas platumu ap notekūdeņu attīrīšanas ietaisēm nosaka atkarībā no izmantotās tehnoloģijas un ietaises tehniskā raksturojuma.</a:t>
            </a:r>
          </a:p>
          <a:p>
            <a:pPr marL="0" indent="0" algn="just">
              <a:buNone/>
            </a:pPr>
            <a:endParaRPr lang="lv-LV" sz="2000" dirty="0"/>
          </a:p>
        </p:txBody>
      </p:sp>
      <p:graphicFrame>
        <p:nvGraphicFramePr>
          <p:cNvPr id="4" name="Table 4">
            <a:extLst>
              <a:ext uri="{FF2B5EF4-FFF2-40B4-BE49-F238E27FC236}">
                <a16:creationId xmlns:a16="http://schemas.microsoft.com/office/drawing/2014/main" id="{29D16C5D-441E-A607-C68C-B01C4590E513}"/>
              </a:ext>
            </a:extLst>
          </p:cNvPr>
          <p:cNvGraphicFramePr>
            <a:graphicFrameLocks noGrp="1"/>
          </p:cNvGraphicFramePr>
          <p:nvPr>
            <p:extLst>
              <p:ext uri="{D42A27DB-BD31-4B8C-83A1-F6EECF244321}">
                <p14:modId xmlns:p14="http://schemas.microsoft.com/office/powerpoint/2010/main" val="3005942158"/>
              </p:ext>
            </p:extLst>
          </p:nvPr>
        </p:nvGraphicFramePr>
        <p:xfrm>
          <a:off x="944218" y="2588223"/>
          <a:ext cx="9631017" cy="2865120"/>
        </p:xfrm>
        <a:graphic>
          <a:graphicData uri="http://schemas.openxmlformats.org/drawingml/2006/table">
            <a:tbl>
              <a:tblPr firstRow="1" bandRow="1">
                <a:tableStyleId>{5C22544A-7EE6-4342-B048-85BDC9FD1C3A}</a:tableStyleId>
              </a:tblPr>
              <a:tblGrid>
                <a:gridCol w="3210339">
                  <a:extLst>
                    <a:ext uri="{9D8B030D-6E8A-4147-A177-3AD203B41FA5}">
                      <a16:colId xmlns:a16="http://schemas.microsoft.com/office/drawing/2014/main" val="1946545239"/>
                    </a:ext>
                  </a:extLst>
                </a:gridCol>
                <a:gridCol w="3210339">
                  <a:extLst>
                    <a:ext uri="{9D8B030D-6E8A-4147-A177-3AD203B41FA5}">
                      <a16:colId xmlns:a16="http://schemas.microsoft.com/office/drawing/2014/main" val="4290228680"/>
                    </a:ext>
                  </a:extLst>
                </a:gridCol>
                <a:gridCol w="3210339">
                  <a:extLst>
                    <a:ext uri="{9D8B030D-6E8A-4147-A177-3AD203B41FA5}">
                      <a16:colId xmlns:a16="http://schemas.microsoft.com/office/drawing/2014/main" val="1113822765"/>
                    </a:ext>
                  </a:extLst>
                </a:gridCol>
              </a:tblGrid>
              <a:tr h="370840">
                <a:tc>
                  <a:txBody>
                    <a:bodyPr/>
                    <a:lstStyle/>
                    <a:p>
                      <a:r>
                        <a:rPr lang="lv-LV" dirty="0"/>
                        <a:t>NAI</a:t>
                      </a:r>
                    </a:p>
                  </a:txBody>
                  <a:tcPr/>
                </a:tc>
                <a:tc>
                  <a:txBody>
                    <a:bodyPr/>
                    <a:lstStyle/>
                    <a:p>
                      <a:r>
                        <a:rPr lang="lv-LV" dirty="0"/>
                        <a:t>Aizsargjoslas platums iepriekšējās redakcijās, m</a:t>
                      </a:r>
                    </a:p>
                  </a:txBody>
                  <a:tcPr/>
                </a:tc>
                <a:tc>
                  <a:txBody>
                    <a:bodyPr/>
                    <a:lstStyle/>
                    <a:p>
                      <a:r>
                        <a:rPr lang="lv-LV" dirty="0"/>
                        <a:t>Aizsargjoslas platums 5.redakcijā, m</a:t>
                      </a:r>
                    </a:p>
                  </a:txBody>
                  <a:tcPr/>
                </a:tc>
                <a:extLst>
                  <a:ext uri="{0D108BD9-81ED-4DB2-BD59-A6C34878D82A}">
                    <a16:rowId xmlns:a16="http://schemas.microsoft.com/office/drawing/2014/main" val="2941509742"/>
                  </a:ext>
                </a:extLst>
              </a:tr>
              <a:tr h="370840">
                <a:tc>
                  <a:txBody>
                    <a:bodyPr/>
                    <a:lstStyle/>
                    <a:p>
                      <a:r>
                        <a:rPr lang="lv-LV" dirty="0"/>
                        <a:t>Mucenieki</a:t>
                      </a:r>
                    </a:p>
                  </a:txBody>
                  <a:tcPr/>
                </a:tc>
                <a:tc>
                  <a:txBody>
                    <a:bodyPr/>
                    <a:lstStyle/>
                    <a:p>
                      <a:r>
                        <a:rPr lang="lv-LV" dirty="0"/>
                        <a:t>50</a:t>
                      </a:r>
                    </a:p>
                  </a:txBody>
                  <a:tcPr/>
                </a:tc>
                <a:tc>
                  <a:txBody>
                    <a:bodyPr/>
                    <a:lstStyle/>
                    <a:p>
                      <a:r>
                        <a:rPr lang="lv-LV" dirty="0"/>
                        <a:t>200</a:t>
                      </a:r>
                    </a:p>
                  </a:txBody>
                  <a:tcPr/>
                </a:tc>
                <a:extLst>
                  <a:ext uri="{0D108BD9-81ED-4DB2-BD59-A6C34878D82A}">
                    <a16:rowId xmlns:a16="http://schemas.microsoft.com/office/drawing/2014/main" val="1156309011"/>
                  </a:ext>
                </a:extLst>
              </a:tr>
              <a:tr h="370840">
                <a:tc>
                  <a:txBody>
                    <a:bodyPr/>
                    <a:lstStyle/>
                    <a:p>
                      <a:r>
                        <a:rPr lang="lv-LV" dirty="0" err="1"/>
                        <a:t>Silakrogs</a:t>
                      </a:r>
                      <a:endParaRPr lang="lv-LV" dirty="0"/>
                    </a:p>
                  </a:txBody>
                  <a:tcPr/>
                </a:tc>
                <a:tc>
                  <a:txBody>
                    <a:bodyPr/>
                    <a:lstStyle/>
                    <a:p>
                      <a:r>
                        <a:rPr lang="lv-LV" dirty="0"/>
                        <a:t>50</a:t>
                      </a:r>
                    </a:p>
                  </a:txBody>
                  <a:tcPr/>
                </a:tc>
                <a:tc>
                  <a:txBody>
                    <a:bodyPr/>
                    <a:lstStyle/>
                    <a:p>
                      <a:r>
                        <a:rPr lang="lv-LV" dirty="0"/>
                        <a:t>200</a:t>
                      </a:r>
                    </a:p>
                  </a:txBody>
                  <a:tcPr/>
                </a:tc>
                <a:extLst>
                  <a:ext uri="{0D108BD9-81ED-4DB2-BD59-A6C34878D82A}">
                    <a16:rowId xmlns:a16="http://schemas.microsoft.com/office/drawing/2014/main" val="3416666705"/>
                  </a:ext>
                </a:extLst>
              </a:tr>
              <a:tr h="370840">
                <a:tc>
                  <a:txBody>
                    <a:bodyPr/>
                    <a:lstStyle/>
                    <a:p>
                      <a:r>
                        <a:rPr lang="lv-LV" dirty="0"/>
                        <a:t>Ropaži</a:t>
                      </a:r>
                    </a:p>
                  </a:txBody>
                  <a:tcPr/>
                </a:tc>
                <a:tc>
                  <a:txBody>
                    <a:bodyPr/>
                    <a:lstStyle/>
                    <a:p>
                      <a:r>
                        <a:rPr lang="lv-LV" dirty="0"/>
                        <a:t>50</a:t>
                      </a:r>
                    </a:p>
                  </a:txBody>
                  <a:tcPr/>
                </a:tc>
                <a:tc>
                  <a:txBody>
                    <a:bodyPr/>
                    <a:lstStyle/>
                    <a:p>
                      <a:r>
                        <a:rPr lang="lv-LV" dirty="0"/>
                        <a:t>200</a:t>
                      </a:r>
                    </a:p>
                  </a:txBody>
                  <a:tcPr/>
                </a:tc>
                <a:extLst>
                  <a:ext uri="{0D108BD9-81ED-4DB2-BD59-A6C34878D82A}">
                    <a16:rowId xmlns:a16="http://schemas.microsoft.com/office/drawing/2014/main" val="1900660974"/>
                  </a:ext>
                </a:extLst>
              </a:tr>
              <a:tr h="370840">
                <a:tc>
                  <a:txBody>
                    <a:bodyPr/>
                    <a:lstStyle/>
                    <a:p>
                      <a:r>
                        <a:rPr lang="lv-LV" dirty="0" err="1"/>
                        <a:t>Tumšupe</a:t>
                      </a:r>
                      <a:endParaRPr lang="lv-LV" dirty="0"/>
                    </a:p>
                  </a:txBody>
                  <a:tcPr/>
                </a:tc>
                <a:tc>
                  <a:txBody>
                    <a:bodyPr/>
                    <a:lstStyle/>
                    <a:p>
                      <a:r>
                        <a:rPr lang="lv-LV" dirty="0"/>
                        <a:t>50</a:t>
                      </a:r>
                    </a:p>
                  </a:txBody>
                  <a:tcPr/>
                </a:tc>
                <a:tc>
                  <a:txBody>
                    <a:bodyPr/>
                    <a:lstStyle/>
                    <a:p>
                      <a:r>
                        <a:rPr lang="lv-LV" dirty="0"/>
                        <a:t>50</a:t>
                      </a:r>
                    </a:p>
                  </a:txBody>
                  <a:tcPr/>
                </a:tc>
                <a:extLst>
                  <a:ext uri="{0D108BD9-81ED-4DB2-BD59-A6C34878D82A}">
                    <a16:rowId xmlns:a16="http://schemas.microsoft.com/office/drawing/2014/main" val="1794377674"/>
                  </a:ext>
                </a:extLst>
              </a:tr>
              <a:tr h="370840">
                <a:tc>
                  <a:txBody>
                    <a:bodyPr/>
                    <a:lstStyle/>
                    <a:p>
                      <a:r>
                        <a:rPr lang="lv-LV" dirty="0"/>
                        <a:t>Zaķumuiža</a:t>
                      </a:r>
                    </a:p>
                  </a:txBody>
                  <a:tcPr/>
                </a:tc>
                <a:tc>
                  <a:txBody>
                    <a:bodyPr/>
                    <a:lstStyle/>
                    <a:p>
                      <a:r>
                        <a:rPr lang="lv-LV" dirty="0"/>
                        <a:t>50</a:t>
                      </a:r>
                    </a:p>
                  </a:txBody>
                  <a:tcPr/>
                </a:tc>
                <a:tc>
                  <a:txBody>
                    <a:bodyPr/>
                    <a:lstStyle/>
                    <a:p>
                      <a:r>
                        <a:rPr lang="lv-LV" dirty="0"/>
                        <a:t>200</a:t>
                      </a:r>
                    </a:p>
                  </a:txBody>
                  <a:tcPr/>
                </a:tc>
                <a:extLst>
                  <a:ext uri="{0D108BD9-81ED-4DB2-BD59-A6C34878D82A}">
                    <a16:rowId xmlns:a16="http://schemas.microsoft.com/office/drawing/2014/main" val="397414681"/>
                  </a:ext>
                </a:extLst>
              </a:tr>
              <a:tr h="370840">
                <a:tc>
                  <a:txBody>
                    <a:bodyPr/>
                    <a:lstStyle/>
                    <a:p>
                      <a:r>
                        <a:rPr lang="lv-LV" sz="1800" kern="1200" dirty="0">
                          <a:solidFill>
                            <a:schemeClr val="dk1"/>
                          </a:solidFill>
                          <a:effectLst/>
                          <a:latin typeface="+mn-lt"/>
                          <a:ea typeface="+mn-ea"/>
                          <a:cs typeface="+mn-cs"/>
                        </a:rPr>
                        <a:t>VSAC “Vidzeme”</a:t>
                      </a:r>
                      <a:endParaRPr lang="lv-LV" dirty="0"/>
                    </a:p>
                  </a:txBody>
                  <a:tcPr/>
                </a:tc>
                <a:tc>
                  <a:txBody>
                    <a:bodyPr/>
                    <a:lstStyle/>
                    <a:p>
                      <a:r>
                        <a:rPr lang="lv-LV" dirty="0"/>
                        <a:t>50</a:t>
                      </a:r>
                    </a:p>
                  </a:txBody>
                  <a:tcPr/>
                </a:tc>
                <a:tc>
                  <a:txBody>
                    <a:bodyPr/>
                    <a:lstStyle/>
                    <a:p>
                      <a:r>
                        <a:rPr lang="lv-LV" dirty="0"/>
                        <a:t>50</a:t>
                      </a:r>
                    </a:p>
                  </a:txBody>
                  <a:tcPr/>
                </a:tc>
                <a:extLst>
                  <a:ext uri="{0D108BD9-81ED-4DB2-BD59-A6C34878D82A}">
                    <a16:rowId xmlns:a16="http://schemas.microsoft.com/office/drawing/2014/main" val="609509597"/>
                  </a:ext>
                </a:extLst>
              </a:tr>
            </a:tbl>
          </a:graphicData>
        </a:graphic>
      </p:graphicFrame>
    </p:spTree>
    <p:extLst>
      <p:ext uri="{BB962C8B-B14F-4D97-AF65-F5344CB8AC3E}">
        <p14:creationId xmlns:p14="http://schemas.microsoft.com/office/powerpoint/2010/main" val="2486742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E0E2-2147-DDE6-6D90-BBF9C894121F}"/>
              </a:ext>
            </a:extLst>
          </p:cNvPr>
          <p:cNvSpPr>
            <a:spLocks noGrp="1"/>
          </p:cNvSpPr>
          <p:nvPr>
            <p:ph type="title"/>
          </p:nvPr>
        </p:nvSpPr>
        <p:spPr/>
        <p:txBody>
          <a:bodyPr>
            <a:normAutofit/>
          </a:bodyPr>
          <a:lstStyle/>
          <a:p>
            <a:pPr algn="r"/>
            <a:r>
              <a:rPr lang="lv-LV" sz="2000" b="1" dirty="0">
                <a:latin typeface="+mn-lt"/>
              </a:rPr>
              <a:t>8.</a:t>
            </a:r>
            <a:r>
              <a:rPr lang="lv-LV" sz="2000" dirty="0">
                <a:latin typeface="+mn-lt"/>
              </a:rPr>
              <a:t> </a:t>
            </a:r>
            <a:r>
              <a:rPr lang="lv-LV" sz="2000" b="1" dirty="0">
                <a:latin typeface="+mn-lt"/>
              </a:rPr>
              <a:t>Grozījumi Teritorijas izmantošanas un apbūves noteikumos (TIAN)</a:t>
            </a:r>
            <a:br>
              <a:rPr lang="lv-LV" sz="2000" b="1" dirty="0">
                <a:latin typeface="+mn-lt"/>
              </a:rPr>
            </a:br>
            <a:endParaRPr lang="lv-LV" sz="2000" b="1" dirty="0">
              <a:latin typeface="+mn-lt"/>
            </a:endParaRPr>
          </a:p>
        </p:txBody>
      </p:sp>
      <p:sp>
        <p:nvSpPr>
          <p:cNvPr id="3" name="Content Placeholder 2">
            <a:extLst>
              <a:ext uri="{FF2B5EF4-FFF2-40B4-BE49-F238E27FC236}">
                <a16:creationId xmlns:a16="http://schemas.microsoft.com/office/drawing/2014/main" id="{DAB1F77B-32FC-7E02-BFB4-FEFC172202A7}"/>
              </a:ext>
            </a:extLst>
          </p:cNvPr>
          <p:cNvSpPr>
            <a:spLocks noGrp="1"/>
          </p:cNvSpPr>
          <p:nvPr>
            <p:ph idx="1"/>
          </p:nvPr>
        </p:nvSpPr>
        <p:spPr>
          <a:xfrm>
            <a:off x="838200" y="1388303"/>
            <a:ext cx="10515600" cy="4906480"/>
          </a:xfrm>
        </p:spPr>
        <p:txBody>
          <a:bodyPr>
            <a:normAutofit lnSpcReduction="10000"/>
          </a:bodyPr>
          <a:lstStyle/>
          <a:p>
            <a:pPr marL="0" indent="0">
              <a:buNone/>
            </a:pPr>
            <a:r>
              <a:rPr lang="lv-LV" sz="1800" b="1" dirty="0">
                <a:effectLst/>
                <a:latin typeface="Calibri" panose="020F0502020204030204" pitchFamily="34" charset="0"/>
                <a:ea typeface="Calibri" panose="020F0502020204030204" pitchFamily="34" charset="0"/>
              </a:rPr>
              <a:t>Dzēstas normas:</a:t>
            </a:r>
          </a:p>
          <a:p>
            <a:r>
              <a:rPr lang="lv-LV" sz="1800" i="1" dirty="0">
                <a:effectLst/>
                <a:latin typeface="Calibri" panose="020F0502020204030204" pitchFamily="34" charset="0"/>
                <a:ea typeface="Calibri" panose="020F0502020204030204" pitchFamily="34" charset="0"/>
              </a:rPr>
              <a:t>4.10 Mežu teritorija 407.punktā</a:t>
            </a:r>
            <a:r>
              <a:rPr lang="lv-LV" sz="1800" dirty="0">
                <a:effectLst/>
                <a:latin typeface="Calibri" panose="020F0502020204030204" pitchFamily="34" charset="0"/>
                <a:ea typeface="Calibri" panose="020F0502020204030204" pitchFamily="34" charset="0"/>
              </a:rPr>
              <a:t> noteikts - </a:t>
            </a:r>
            <a:r>
              <a:rPr lang="lv-LV" sz="1800" i="1" dirty="0">
                <a:effectLst/>
                <a:latin typeface="Calibri" panose="020F0502020204030204" pitchFamily="34" charset="0"/>
                <a:ea typeface="Calibri" panose="020F0502020204030204" pitchFamily="34" charset="0"/>
              </a:rPr>
              <a:t>Ciemu teritorijā atļauta mežu kopšanas cirte, ainavu cirte, sanitārā cirte, kā arī cita cirte ko izmanto meža infrastruktūras un robežstigu izveidošanai un uzturēšanai, bīstamu koku novākšanai vai dabas vērtību saglabāšanai – pamatojums VMD atzinums</a:t>
            </a:r>
          </a:p>
          <a:p>
            <a:r>
              <a:rPr lang="lv-LV" sz="1800" i="1" dirty="0">
                <a:latin typeface="Calibri" panose="020F0502020204030204" pitchFamily="34" charset="0"/>
              </a:rPr>
              <a:t>Saules paneļu izvietojuma nosacījumi – pamatojums VARAM skaidrojums</a:t>
            </a:r>
          </a:p>
          <a:p>
            <a:r>
              <a:rPr lang="lv-LV" sz="1800" i="1" dirty="0">
                <a:latin typeface="Calibri" panose="020F0502020204030204" pitchFamily="34" charset="0"/>
              </a:rPr>
              <a:t>Prasības vēja elektrostacijām un vēja parkiem ar jaudu lielāku par 20 MW – pamatojums prasības noteiktas augstākā normatīvā aktā</a:t>
            </a:r>
          </a:p>
          <a:p>
            <a:r>
              <a:rPr lang="lv-LV" sz="1800" i="1" dirty="0">
                <a:latin typeface="Calibri" panose="020F0502020204030204" pitchFamily="34" charset="0"/>
              </a:rPr>
              <a:t>Žogu saskaņojums Būvvaldē nav nepieciešams – pamatojums normatīvo aktu grozījumi</a:t>
            </a:r>
          </a:p>
          <a:p>
            <a:r>
              <a:rPr lang="lv-LV" sz="1800" i="1" dirty="0">
                <a:latin typeface="Calibri" panose="020F0502020204030204" pitchFamily="34" charset="0"/>
              </a:rPr>
              <a:t>Dzēsti aizsargjoslu veidi, ko nenosaka pašvaldība – pamatojums augstāku normatīvo aktu prasības</a:t>
            </a:r>
          </a:p>
          <a:p>
            <a:pPr marL="0" indent="0">
              <a:buNone/>
            </a:pPr>
            <a:endParaRPr lang="lv-LV" sz="1800" b="1" dirty="0">
              <a:latin typeface="Calibri" panose="020F0502020204030204" pitchFamily="34" charset="0"/>
            </a:endParaRPr>
          </a:p>
          <a:p>
            <a:pPr marL="0" indent="0">
              <a:buNone/>
            </a:pPr>
            <a:r>
              <a:rPr lang="lv-LV" sz="1800" b="1" dirty="0">
                <a:latin typeface="Calibri" panose="020F0502020204030204" pitchFamily="34" charset="0"/>
              </a:rPr>
              <a:t>Papildināts TIAN:</a:t>
            </a:r>
          </a:p>
          <a:p>
            <a:r>
              <a:rPr lang="lv-LV" sz="1800" dirty="0">
                <a:solidFill>
                  <a:srgbClr val="000000"/>
                </a:solidFill>
                <a:effectLst/>
                <a:latin typeface="Calibri" panose="020F0502020204030204" pitchFamily="34" charset="0"/>
                <a:ea typeface="Calibri" panose="020F0502020204030204" pitchFamily="34" charset="0"/>
              </a:rPr>
              <a:t>Funkcionālās zonas Meža teritorija (M) un Lauksaimniecības teritorija (L) </a:t>
            </a:r>
            <a:r>
              <a:rPr lang="lv-LV" sz="1800" dirty="0" err="1">
                <a:solidFill>
                  <a:srgbClr val="000000"/>
                </a:solidFill>
                <a:effectLst/>
                <a:latin typeface="Calibri" panose="020F0502020204030204" pitchFamily="34" charset="0"/>
                <a:ea typeface="Calibri" panose="020F0502020204030204" pitchFamily="34" charset="0"/>
              </a:rPr>
              <a:t>papildizmantošana</a:t>
            </a:r>
            <a:r>
              <a:rPr lang="lv-LV" sz="1800" dirty="0">
                <a:solidFill>
                  <a:srgbClr val="000000"/>
                </a:solidFill>
                <a:effectLst/>
                <a:latin typeface="Calibri" panose="020F0502020204030204" pitchFamily="34" charset="0"/>
                <a:ea typeface="Calibri" panose="020F0502020204030204" pitchFamily="34" charset="0"/>
              </a:rPr>
              <a:t> papildināta ar atļauto izmantošanu -  </a:t>
            </a:r>
            <a:r>
              <a:rPr lang="lv-LV" sz="1800" dirty="0">
                <a:effectLst/>
                <a:latin typeface="Calibri" panose="020F0502020204030204" pitchFamily="34" charset="0"/>
                <a:ea typeface="Calibri" panose="020F0502020204030204" pitchFamily="34" charset="0"/>
              </a:rPr>
              <a:t>aizsardzības un drošības iestāžu apbūve – pamatojums MK noteikumi Nr.240 un institūcijas atzinums</a:t>
            </a:r>
          </a:p>
          <a:p>
            <a:r>
              <a:rPr lang="lv-LV" sz="1800" dirty="0">
                <a:latin typeface="Calibri" panose="020F0502020204030204" pitchFamily="34" charset="0"/>
              </a:rPr>
              <a:t>Žogiem ciemos noteikta 50% caurredzamība uz publisko </a:t>
            </a:r>
            <a:r>
              <a:rPr lang="lv-LV" sz="1800" dirty="0" err="1">
                <a:latin typeface="Calibri" panose="020F0502020204030204" pitchFamily="34" charset="0"/>
              </a:rPr>
              <a:t>ārtelpu</a:t>
            </a:r>
            <a:endParaRPr lang="lv-LV" dirty="0"/>
          </a:p>
        </p:txBody>
      </p:sp>
    </p:spTree>
    <p:extLst>
      <p:ext uri="{BB962C8B-B14F-4D97-AF65-F5344CB8AC3E}">
        <p14:creationId xmlns:p14="http://schemas.microsoft.com/office/powerpoint/2010/main" val="2976548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39B0-1EF2-4AE3-844B-8EE9BE19C694}"/>
              </a:ext>
            </a:extLst>
          </p:cNvPr>
          <p:cNvSpPr>
            <a:spLocks noGrp="1"/>
          </p:cNvSpPr>
          <p:nvPr>
            <p:ph type="title"/>
          </p:nvPr>
        </p:nvSpPr>
        <p:spPr>
          <a:xfrm>
            <a:off x="489559" y="199255"/>
            <a:ext cx="11360800" cy="763600"/>
          </a:xfrm>
        </p:spPr>
        <p:txBody>
          <a:bodyPr>
            <a:normAutofit/>
          </a:bodyPr>
          <a:lstStyle/>
          <a:p>
            <a:pPr algn="l"/>
            <a:r>
              <a:rPr lang="lv-LV" sz="3200" b="1" dirty="0">
                <a:solidFill>
                  <a:schemeClr val="accent6">
                    <a:lumMod val="50000"/>
                  </a:schemeClr>
                </a:solidFill>
                <a:ea typeface="Ebrima" panose="02000000000000000000" pitchFamily="2" charset="0"/>
                <a:cs typeface="Ebrima" panose="02000000000000000000" pitchFamily="2" charset="0"/>
              </a:rPr>
              <a:t>Turpmākie izstrādes soļi</a:t>
            </a:r>
            <a:endParaRPr lang="lv-LV" sz="3200" dirty="0">
              <a:solidFill>
                <a:schemeClr val="accent6">
                  <a:lumMod val="50000"/>
                </a:schemeClr>
              </a:solidFill>
            </a:endParaRPr>
          </a:p>
        </p:txBody>
      </p:sp>
      <p:sp>
        <p:nvSpPr>
          <p:cNvPr id="3" name="Text Placeholder 2">
            <a:extLst>
              <a:ext uri="{FF2B5EF4-FFF2-40B4-BE49-F238E27FC236}">
                <a16:creationId xmlns:a16="http://schemas.microsoft.com/office/drawing/2014/main" id="{8F15C1BF-04D7-4579-9C35-95C708A177FB}"/>
              </a:ext>
            </a:extLst>
          </p:cNvPr>
          <p:cNvSpPr>
            <a:spLocks noGrp="1"/>
          </p:cNvSpPr>
          <p:nvPr>
            <p:ph type="body" idx="1"/>
          </p:nvPr>
        </p:nvSpPr>
        <p:spPr>
          <a:xfrm>
            <a:off x="411271" y="1068872"/>
            <a:ext cx="11517375" cy="5789128"/>
          </a:xfrm>
        </p:spPr>
        <p:txBody>
          <a:bodyPr>
            <a:noAutofit/>
          </a:bodyPr>
          <a:lstStyle/>
          <a:p>
            <a:r>
              <a:rPr lang="lv-LV" sz="1800" dirty="0">
                <a:ea typeface="Ebrima" panose="02000000000000000000" pitchFamily="2" charset="0"/>
                <a:cs typeface="Ebrima" panose="02000000000000000000" pitchFamily="2" charset="0"/>
              </a:rPr>
              <a:t>Publiskā apspriešana </a:t>
            </a:r>
            <a:r>
              <a:rPr lang="lv-LV" sz="1800" b="1" dirty="0">
                <a:ea typeface="Ebrima" panose="02000000000000000000" pitchFamily="2" charset="0"/>
                <a:cs typeface="Ebrima" panose="02000000000000000000" pitchFamily="2" charset="0"/>
              </a:rPr>
              <a:t>līdz 7. septembrim.</a:t>
            </a:r>
          </a:p>
          <a:p>
            <a:pPr marL="152396" indent="0">
              <a:buNone/>
            </a:pPr>
            <a:endParaRPr lang="lv-LV" sz="1800" b="1" dirty="0">
              <a:ea typeface="Ebrima" panose="02000000000000000000" pitchFamily="2" charset="0"/>
              <a:cs typeface="Ebrima" panose="02000000000000000000" pitchFamily="2" charset="0"/>
            </a:endParaRPr>
          </a:p>
          <a:p>
            <a:r>
              <a:rPr lang="lv-LV" sz="1800" b="1" dirty="0">
                <a:ea typeface="Ebrima" panose="02000000000000000000" pitchFamily="2" charset="0"/>
                <a:cs typeface="Ebrima" panose="02000000000000000000" pitchFamily="2" charset="0"/>
              </a:rPr>
              <a:t>Iepazīties ar Teritorijas plānojuma 5. redakciju: </a:t>
            </a:r>
            <a:r>
              <a:rPr lang="lv-LV" sz="1800" dirty="0">
                <a:solidFill>
                  <a:srgbClr val="0563C1"/>
                </a:solidFill>
              </a:rPr>
              <a:t>https://geolatvija.lv/geo/tapis#document_23622</a:t>
            </a:r>
          </a:p>
          <a:p>
            <a:pPr marL="152396" indent="0">
              <a:buNone/>
            </a:pPr>
            <a:r>
              <a:rPr lang="lv-LV" sz="1800" b="1" dirty="0">
                <a:ea typeface="Ebrima" panose="02000000000000000000" pitchFamily="2" charset="0"/>
                <a:cs typeface="Ebrima" panose="02000000000000000000" pitchFamily="2" charset="0"/>
              </a:rPr>
              <a:t> </a:t>
            </a:r>
          </a:p>
          <a:p>
            <a:r>
              <a:rPr lang="lv-LV" sz="1800" b="1" dirty="0">
                <a:ea typeface="Ebrima" panose="02000000000000000000" pitchFamily="2" charset="0"/>
                <a:cs typeface="Ebrima" panose="02000000000000000000" pitchFamily="2" charset="0"/>
              </a:rPr>
              <a:t>Iesniegt priekšlikumu (līdz 07.09.2022.)</a:t>
            </a:r>
            <a:r>
              <a:rPr lang="lv-LV" sz="1800" dirty="0">
                <a:ea typeface="Ebrima" panose="02000000000000000000" pitchFamily="2" charset="0"/>
                <a:cs typeface="Ebrima" panose="02000000000000000000" pitchFamily="2" charset="0"/>
              </a:rPr>
              <a:t>:</a:t>
            </a:r>
          </a:p>
          <a:p>
            <a:pPr lvl="1"/>
            <a:r>
              <a:rPr lang="lv-LV" sz="1800" b="0" i="0" dirty="0">
                <a:solidFill>
                  <a:srgbClr val="212529"/>
                </a:solidFill>
                <a:effectLst/>
              </a:rPr>
              <a:t>uz e-pastu: </a:t>
            </a:r>
            <a:r>
              <a:rPr lang="lv-LV" sz="1800" b="0" i="0" u="sng" dirty="0">
                <a:effectLst/>
                <a:hlinkClick r:id="rId2"/>
              </a:rPr>
              <a:t>novada.dome@ropazi.lv</a:t>
            </a:r>
            <a:r>
              <a:rPr lang="lv-LV" sz="1800" b="0" i="0" dirty="0">
                <a:solidFill>
                  <a:srgbClr val="212529"/>
                </a:solidFill>
                <a:effectLst/>
              </a:rPr>
              <a:t> ar norādi “Ropažu pagasta teritorijas plānojums”</a:t>
            </a:r>
            <a:r>
              <a:rPr lang="lv-LV" sz="1800" b="0" i="0" dirty="0">
                <a:solidFill>
                  <a:srgbClr val="383838"/>
                </a:solidFill>
                <a:effectLst/>
                <a:ea typeface="Ebrima" panose="02000000000000000000" pitchFamily="2" charset="0"/>
                <a:cs typeface="Ebrima" panose="02000000000000000000" pitchFamily="2" charset="0"/>
              </a:rPr>
              <a:t>;</a:t>
            </a:r>
          </a:p>
          <a:p>
            <a:pPr lvl="1"/>
            <a:r>
              <a:rPr lang="lv-LV" sz="1800" b="0" i="0" dirty="0">
                <a:solidFill>
                  <a:srgbClr val="383838"/>
                </a:solidFill>
                <a:effectLst/>
                <a:ea typeface="Ebrima" panose="02000000000000000000" pitchFamily="2" charset="0"/>
                <a:cs typeface="Ebrima" panose="02000000000000000000" pitchFamily="2" charset="0"/>
              </a:rPr>
              <a:t>elektroniski Valsts vienotajā ģeotelpiskās informācijas portālā</a:t>
            </a:r>
            <a:r>
              <a:rPr lang="lv-LV" sz="1800" b="0" i="0" u="sng" dirty="0">
                <a:solidFill>
                  <a:srgbClr val="007565"/>
                </a:solidFill>
                <a:effectLst/>
                <a:ea typeface="Ebrima" panose="02000000000000000000" pitchFamily="2" charset="0"/>
                <a:cs typeface="Ebrima" panose="02000000000000000000" pitchFamily="2" charset="0"/>
                <a:hlinkClick r:id="rId3"/>
              </a:rPr>
              <a:t> www.geolatvija.lv</a:t>
            </a:r>
            <a:r>
              <a:rPr lang="lv-LV" sz="1800" b="0" i="0" u="sng" dirty="0">
                <a:solidFill>
                  <a:srgbClr val="007565"/>
                </a:solidFill>
                <a:effectLst/>
                <a:ea typeface="Ebrima" panose="02000000000000000000" pitchFamily="2" charset="0"/>
                <a:cs typeface="Ebrima" panose="02000000000000000000" pitchFamily="2" charset="0"/>
              </a:rPr>
              <a:t> </a:t>
            </a:r>
            <a:r>
              <a:rPr lang="lv-LV" sz="1800" b="0" i="0" dirty="0">
                <a:solidFill>
                  <a:srgbClr val="212529"/>
                </a:solidFill>
                <a:effectLst/>
              </a:rPr>
              <a:t>sadaļā “Teritorijas attīstības plānošana”</a:t>
            </a:r>
            <a:r>
              <a:rPr lang="lv-LV" sz="1800" b="0" i="0" dirty="0">
                <a:solidFill>
                  <a:srgbClr val="383838"/>
                </a:solidFill>
                <a:effectLst/>
                <a:ea typeface="Ebrima" panose="02000000000000000000" pitchFamily="2" charset="0"/>
                <a:cs typeface="Ebrima" panose="02000000000000000000" pitchFamily="2" charset="0"/>
              </a:rPr>
              <a:t>;</a:t>
            </a:r>
          </a:p>
          <a:p>
            <a:pPr lvl="1"/>
            <a:r>
              <a:rPr lang="lv-LV" sz="1800" b="0" i="0" dirty="0">
                <a:solidFill>
                  <a:srgbClr val="212529"/>
                </a:solidFill>
                <a:effectLst/>
              </a:rPr>
              <a:t>Ropažu novada pašvaldībā Klientu apkalpošanas centros;</a:t>
            </a:r>
          </a:p>
          <a:p>
            <a:pPr lvl="1"/>
            <a:r>
              <a:rPr lang="lv-LV" sz="1800" dirty="0"/>
              <a:t>nosūtot pa pastu Ropažu novada pašvaldībai, Institūta iela 1A, Ulbroka, Stopiņu pagasts, Ropažu novads, LV-2130.</a:t>
            </a:r>
            <a:endParaRPr lang="lv-LV" sz="1800" b="0" i="0" dirty="0">
              <a:solidFill>
                <a:srgbClr val="383838"/>
              </a:solidFill>
              <a:effectLst/>
              <a:ea typeface="Ebrima" panose="02000000000000000000" pitchFamily="2" charset="0"/>
              <a:cs typeface="Ebrima" panose="02000000000000000000" pitchFamily="2" charset="0"/>
            </a:endParaRPr>
          </a:p>
          <a:p>
            <a:pPr lvl="1"/>
            <a:endParaRPr lang="lv-LV" sz="1800" b="0" i="0" dirty="0">
              <a:solidFill>
                <a:srgbClr val="383838"/>
              </a:solidFill>
              <a:effectLst/>
              <a:ea typeface="Ebrima" panose="02000000000000000000" pitchFamily="2" charset="0"/>
              <a:cs typeface="Ebrima" panose="02000000000000000000" pitchFamily="2" charset="0"/>
            </a:endParaRPr>
          </a:p>
          <a:p>
            <a:pPr marL="795847" lvl="1" indent="0" algn="just">
              <a:buNone/>
            </a:pPr>
            <a:r>
              <a:rPr lang="lv-LV" sz="1800" b="1" i="0" dirty="0">
                <a:effectLst/>
                <a:ea typeface="Ebrima" panose="02000000000000000000" pitchFamily="2" charset="0"/>
                <a:cs typeface="Ebrima" panose="02000000000000000000" pitchFamily="2" charset="0"/>
              </a:rPr>
              <a:t>Publiskās apspriešanas laikā apmeklētājus pieņem un papildus informāciju </a:t>
            </a:r>
            <a:r>
              <a:rPr lang="lv-LV" sz="1800" b="0" i="0" dirty="0">
                <a:effectLst/>
                <a:ea typeface="Ebrima" panose="02000000000000000000" pitchFamily="2" charset="0"/>
                <a:cs typeface="Ebrima" panose="02000000000000000000" pitchFamily="2" charset="0"/>
              </a:rPr>
              <a:t>iespējams iegūt </a:t>
            </a:r>
            <a:r>
              <a:rPr lang="lv-LV" sz="1800" b="0" i="0" dirty="0">
                <a:solidFill>
                  <a:srgbClr val="212529"/>
                </a:solidFill>
                <a:effectLst/>
              </a:rPr>
              <a:t>Ropažu novada pašvaldības Attīstības un plānošanas nodaļā (tālr. 67800915). </a:t>
            </a:r>
          </a:p>
          <a:p>
            <a:pPr marL="795847" lvl="1" indent="0" algn="just">
              <a:buNone/>
            </a:pPr>
            <a:r>
              <a:rPr lang="lv-LV" sz="1800" b="0" i="0" dirty="0">
                <a:solidFill>
                  <a:srgbClr val="212529"/>
                </a:solidFill>
                <a:effectLst/>
              </a:rPr>
              <a:t>Apmeklētāju pieņemšana notiek pirmdienās plkst. 09.30-13.00 / 13.30-19.00, ceturtdienās plkst. 09.30-13.00 / 13.30-18.00, iepriekš piesakoties pa tālruni 67800915.</a:t>
            </a:r>
            <a:endParaRPr lang="lv-LV" sz="1800" b="1" dirty="0">
              <a:ea typeface="Ebrima" panose="02000000000000000000" pitchFamily="2" charset="0"/>
              <a:cs typeface="Ebrima" panose="02000000000000000000" pitchFamily="2" charset="0"/>
            </a:endParaRPr>
          </a:p>
          <a:p>
            <a:pPr marL="795847" lvl="1" indent="0">
              <a:buNone/>
            </a:pPr>
            <a:endParaRPr lang="lv-LV" sz="1800" b="1" dirty="0">
              <a:ea typeface="Ebrima" panose="02000000000000000000" pitchFamily="2" charset="0"/>
              <a:cs typeface="Ebrima" panose="02000000000000000000" pitchFamily="2" charset="0"/>
            </a:endParaRPr>
          </a:p>
          <a:p>
            <a:pPr marL="795847" lvl="1" indent="0">
              <a:buNone/>
            </a:pPr>
            <a:r>
              <a:rPr lang="lv-LV" sz="1800" b="1" dirty="0">
                <a:ea typeface="Ebrima" panose="02000000000000000000" pitchFamily="2" charset="0"/>
                <a:cs typeface="Ebrima" panose="02000000000000000000" pitchFamily="2" charset="0"/>
              </a:rPr>
              <a:t>Atkārtoti atzinumi no institūcijām.</a:t>
            </a:r>
          </a:p>
          <a:p>
            <a:pPr marL="795847" lvl="1" indent="0">
              <a:buNone/>
            </a:pPr>
            <a:endParaRPr lang="lv-LV" sz="1800" b="1" dirty="0">
              <a:ea typeface="Ebrima" panose="02000000000000000000" pitchFamily="2" charset="0"/>
              <a:cs typeface="Ebrima" panose="02000000000000000000" pitchFamily="2" charset="0"/>
            </a:endParaRPr>
          </a:p>
          <a:p>
            <a:pPr marL="795847" lvl="1" indent="0">
              <a:buNone/>
            </a:pPr>
            <a:r>
              <a:rPr lang="lv-LV" sz="1800" b="1" dirty="0">
                <a:ea typeface="Ebrima" panose="02000000000000000000" pitchFamily="2" charset="0"/>
                <a:cs typeface="Ebrima" panose="02000000000000000000" pitchFamily="2" charset="0"/>
              </a:rPr>
              <a:t>Publiskās apspriešanas rezultāts (iesniegumi, atzinumi), lai lemtu par turpmāko izstrādes procesu /pilnveidot, apstiprināt/.</a:t>
            </a:r>
          </a:p>
          <a:p>
            <a:pPr marL="795847" lvl="1" indent="0">
              <a:buNone/>
            </a:pPr>
            <a:endParaRPr lang="lv-LV" sz="1800" b="1" dirty="0">
              <a:latin typeface="Verdana" panose="020B0604030504040204" pitchFamily="34" charset="0"/>
              <a:ea typeface="Verdana" panose="020B0604030504040204" pitchFamily="34" charset="0"/>
            </a:endParaRPr>
          </a:p>
          <a:p>
            <a:pPr marL="795847" lvl="1" indent="0">
              <a:buNone/>
            </a:pPr>
            <a:endParaRPr lang="lv-LV" sz="2000" b="0" i="0" dirty="0">
              <a:solidFill>
                <a:srgbClr val="383838"/>
              </a:solidFill>
              <a:effectLst/>
              <a:latin typeface="Montserrat" panose="00000500000000000000" pitchFamily="2" charset="0"/>
            </a:endParaRPr>
          </a:p>
        </p:txBody>
      </p:sp>
    </p:spTree>
    <p:extLst>
      <p:ext uri="{BB962C8B-B14F-4D97-AF65-F5344CB8AC3E}">
        <p14:creationId xmlns:p14="http://schemas.microsoft.com/office/powerpoint/2010/main" val="2090428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76896-0EF4-4D94-8EB6-32AF84A4FDE1}"/>
              </a:ext>
            </a:extLst>
          </p:cNvPr>
          <p:cNvSpPr>
            <a:spLocks noGrp="1"/>
          </p:cNvSpPr>
          <p:nvPr>
            <p:ph type="title"/>
          </p:nvPr>
        </p:nvSpPr>
        <p:spPr/>
        <p:txBody>
          <a:bodyPr/>
          <a:lstStyle/>
          <a:p>
            <a:r>
              <a:rPr lang="lv-LV" dirty="0">
                <a:solidFill>
                  <a:schemeClr val="accent6">
                    <a:lumMod val="50000"/>
                  </a:schemeClr>
                </a:solidFill>
              </a:rPr>
              <a:t>Paldies par uzmanību!</a:t>
            </a:r>
          </a:p>
        </p:txBody>
      </p:sp>
    </p:spTree>
    <p:extLst>
      <p:ext uri="{BB962C8B-B14F-4D97-AF65-F5344CB8AC3E}">
        <p14:creationId xmlns:p14="http://schemas.microsoft.com/office/powerpoint/2010/main" val="4211204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6802-78D0-49BD-AF51-9AC240E5E273}"/>
              </a:ext>
            </a:extLst>
          </p:cNvPr>
          <p:cNvSpPr>
            <a:spLocks noGrp="1"/>
          </p:cNvSpPr>
          <p:nvPr>
            <p:ph type="title"/>
          </p:nvPr>
        </p:nvSpPr>
        <p:spPr/>
        <p:txBody>
          <a:bodyPr>
            <a:normAutofit/>
          </a:bodyPr>
          <a:lstStyle/>
          <a:p>
            <a:r>
              <a:rPr lang="lv-LV" sz="2800" b="1" dirty="0">
                <a:solidFill>
                  <a:schemeClr val="accent6">
                    <a:lumMod val="50000"/>
                  </a:schemeClr>
                </a:solidFill>
              </a:rPr>
              <a:t>SANĀKSMES DARBA KĀRTĪBA</a:t>
            </a:r>
          </a:p>
        </p:txBody>
      </p:sp>
      <p:sp>
        <p:nvSpPr>
          <p:cNvPr id="3" name="Content Placeholder 2">
            <a:extLst>
              <a:ext uri="{FF2B5EF4-FFF2-40B4-BE49-F238E27FC236}">
                <a16:creationId xmlns:a16="http://schemas.microsoft.com/office/drawing/2014/main" id="{AB24E034-96CB-47C2-BE9D-52EAB09DC2FA}"/>
              </a:ext>
            </a:extLst>
          </p:cNvPr>
          <p:cNvSpPr>
            <a:spLocks noGrp="1"/>
          </p:cNvSpPr>
          <p:nvPr>
            <p:ph idx="1"/>
          </p:nvPr>
        </p:nvSpPr>
        <p:spPr>
          <a:xfrm>
            <a:off x="583096" y="1825625"/>
            <a:ext cx="10972800" cy="4351338"/>
          </a:xfrm>
        </p:spPr>
        <p:txBody>
          <a:bodyPr>
            <a:normAutofit/>
          </a:bodyPr>
          <a:lstStyle/>
          <a:p>
            <a:pPr marL="0" indent="0">
              <a:buNone/>
            </a:pPr>
            <a:r>
              <a:rPr lang="lv-LV" sz="2400" dirty="0">
                <a:ea typeface="Ebrima" panose="02000000000000000000" pitchFamily="2" charset="0"/>
                <a:cs typeface="Ebrima" panose="02000000000000000000" pitchFamily="2" charset="0"/>
              </a:rPr>
              <a:t>1. Teritorijas plānojuma 5. redakcijas izstrādes pamatojums (SIA «Reģionālie projekti»)</a:t>
            </a:r>
          </a:p>
          <a:p>
            <a:pPr marL="0" indent="0">
              <a:buNone/>
            </a:pPr>
            <a:endParaRPr lang="lv-LV" sz="2400" dirty="0">
              <a:ea typeface="Ebrima" panose="02000000000000000000" pitchFamily="2" charset="0"/>
              <a:cs typeface="Ebrima" panose="02000000000000000000" pitchFamily="2" charset="0"/>
            </a:endParaRPr>
          </a:p>
          <a:p>
            <a:pPr marL="0" indent="0">
              <a:buNone/>
            </a:pPr>
            <a:r>
              <a:rPr lang="lv-LV" sz="2400" dirty="0">
                <a:ea typeface="Ebrima" panose="02000000000000000000" pitchFamily="2" charset="0"/>
                <a:cs typeface="Ebrima" panose="02000000000000000000" pitchFamily="2" charset="0"/>
              </a:rPr>
              <a:t>2. Teritorijas plānojuma 5. redakcijas risinājumi (SIA «Reģionālie projekti»)</a:t>
            </a:r>
          </a:p>
          <a:p>
            <a:pPr marL="0" indent="0">
              <a:buNone/>
            </a:pPr>
            <a:endParaRPr lang="lv-LV" sz="2400" dirty="0">
              <a:ea typeface="Ebrima" panose="02000000000000000000" pitchFamily="2" charset="0"/>
              <a:cs typeface="Ebrima" panose="02000000000000000000" pitchFamily="2" charset="0"/>
            </a:endParaRPr>
          </a:p>
          <a:p>
            <a:pPr marL="0" indent="0">
              <a:buNone/>
            </a:pPr>
            <a:r>
              <a:rPr lang="lv-LV" sz="2400" dirty="0">
                <a:ea typeface="Ebrima" panose="02000000000000000000" pitchFamily="2" charset="0"/>
                <a:cs typeface="Ebrima" panose="02000000000000000000" pitchFamily="2" charset="0"/>
              </a:rPr>
              <a:t>3. Jautājumi /atbildes, priekšlikumi </a:t>
            </a:r>
            <a:endParaRPr lang="lv-LV" sz="2400" dirty="0"/>
          </a:p>
        </p:txBody>
      </p:sp>
    </p:spTree>
    <p:extLst>
      <p:ext uri="{BB962C8B-B14F-4D97-AF65-F5344CB8AC3E}">
        <p14:creationId xmlns:p14="http://schemas.microsoft.com/office/powerpoint/2010/main" val="3330269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68E88-A75A-49EC-A24B-D0EEA04DEBF2}"/>
              </a:ext>
            </a:extLst>
          </p:cNvPr>
          <p:cNvSpPr>
            <a:spLocks noGrp="1"/>
          </p:cNvSpPr>
          <p:nvPr>
            <p:ph type="title"/>
          </p:nvPr>
        </p:nvSpPr>
        <p:spPr>
          <a:xfrm>
            <a:off x="1262270" y="285613"/>
            <a:ext cx="10515600" cy="488189"/>
          </a:xfrm>
        </p:spPr>
        <p:txBody>
          <a:bodyPr>
            <a:normAutofit fontScale="90000"/>
          </a:bodyPr>
          <a:lstStyle/>
          <a:p>
            <a:pPr algn="r"/>
            <a:r>
              <a:rPr lang="lv-LV" sz="2800" b="1" dirty="0">
                <a:solidFill>
                  <a:schemeClr val="accent6">
                    <a:lumMod val="50000"/>
                  </a:schemeClr>
                </a:solidFill>
              </a:rPr>
              <a:t>Teritorijas plānojuma (TP) 5. redakcijas izstrādes nepieciešamība un process</a:t>
            </a:r>
          </a:p>
        </p:txBody>
      </p:sp>
      <p:sp>
        <p:nvSpPr>
          <p:cNvPr id="3" name="Content Placeholder 2">
            <a:extLst>
              <a:ext uri="{FF2B5EF4-FFF2-40B4-BE49-F238E27FC236}">
                <a16:creationId xmlns:a16="http://schemas.microsoft.com/office/drawing/2014/main" id="{F1D21A5D-77B0-4040-B566-766C086CE95A}"/>
              </a:ext>
            </a:extLst>
          </p:cNvPr>
          <p:cNvSpPr>
            <a:spLocks noGrp="1"/>
          </p:cNvSpPr>
          <p:nvPr>
            <p:ph idx="1"/>
          </p:nvPr>
        </p:nvSpPr>
        <p:spPr>
          <a:xfrm>
            <a:off x="239973" y="1021999"/>
            <a:ext cx="11712054" cy="6074539"/>
          </a:xfrm>
        </p:spPr>
        <p:txBody>
          <a:bodyPr>
            <a:normAutofit/>
          </a:bodyPr>
          <a:lstStyle/>
          <a:p>
            <a:pPr marL="0" indent="0" algn="just">
              <a:spcAft>
                <a:spcPts val="600"/>
              </a:spcAft>
              <a:buClr>
                <a:schemeClr val="accent1"/>
              </a:buClr>
              <a:buNone/>
            </a:pPr>
            <a:endParaRPr lang="lv-LV" sz="2400" i="1" dirty="0"/>
          </a:p>
          <a:p>
            <a:pPr marL="0" indent="0" algn="just">
              <a:spcAft>
                <a:spcPts val="600"/>
              </a:spcAft>
              <a:buClr>
                <a:schemeClr val="accent1"/>
              </a:buClr>
              <a:buNone/>
            </a:pPr>
            <a:r>
              <a:rPr lang="lv-LV" sz="2400" dirty="0"/>
              <a:t> </a:t>
            </a:r>
          </a:p>
          <a:p>
            <a:pPr algn="just">
              <a:spcAft>
                <a:spcPts val="600"/>
              </a:spcAft>
              <a:buClr>
                <a:schemeClr val="accent1"/>
              </a:buClr>
            </a:pPr>
            <a:endParaRPr lang="lv-LV" sz="2400" dirty="0"/>
          </a:p>
          <a:p>
            <a:pPr marL="0" indent="0" algn="just">
              <a:spcAft>
                <a:spcPts val="600"/>
              </a:spcAft>
              <a:buClr>
                <a:schemeClr val="accent1"/>
              </a:buClr>
              <a:buNone/>
            </a:pPr>
            <a:endParaRPr lang="lv-LV" sz="2400" dirty="0"/>
          </a:p>
        </p:txBody>
      </p:sp>
      <p:sp>
        <p:nvSpPr>
          <p:cNvPr id="4" name="Content Placeholder 2">
            <a:extLst>
              <a:ext uri="{FF2B5EF4-FFF2-40B4-BE49-F238E27FC236}">
                <a16:creationId xmlns:a16="http://schemas.microsoft.com/office/drawing/2014/main" id="{625317BF-9D4E-EA50-0CD4-C5706503E730}"/>
              </a:ext>
            </a:extLst>
          </p:cNvPr>
          <p:cNvSpPr txBox="1">
            <a:spLocks/>
          </p:cNvSpPr>
          <p:nvPr/>
        </p:nvSpPr>
        <p:spPr>
          <a:xfrm>
            <a:off x="358773" y="1313861"/>
            <a:ext cx="11474453" cy="5037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buClr>
                <a:schemeClr val="accent1"/>
              </a:buClr>
            </a:pPr>
            <a:r>
              <a:rPr lang="lv-LV" sz="2000" dirty="0"/>
              <a:t>TP 4. redakcijas publiskās apspriešanas rezultātu </a:t>
            </a:r>
            <a:r>
              <a:rPr lang="lv-LV" sz="2000" dirty="0" err="1"/>
              <a:t>izvērtējums</a:t>
            </a:r>
            <a:r>
              <a:rPr lang="lv-LV" sz="2000" dirty="0"/>
              <a:t> -  </a:t>
            </a:r>
            <a:r>
              <a:rPr lang="lv-LV" sz="2000" b="1" dirty="0"/>
              <a:t>9</a:t>
            </a:r>
            <a:r>
              <a:rPr lang="lv-LV" sz="2000" dirty="0"/>
              <a:t> </a:t>
            </a:r>
            <a:r>
              <a:rPr lang="lv-LV" sz="2000" b="1" dirty="0"/>
              <a:t>privātpersonu</a:t>
            </a:r>
            <a:r>
              <a:rPr lang="lv-LV" sz="2000" dirty="0"/>
              <a:t> </a:t>
            </a:r>
            <a:r>
              <a:rPr lang="lv-LV" sz="2000" b="1" dirty="0"/>
              <a:t>priekšlikumi </a:t>
            </a:r>
            <a:r>
              <a:rPr lang="lv-LV" sz="2000" dirty="0"/>
              <a:t>un</a:t>
            </a:r>
            <a:r>
              <a:rPr lang="lv-LV" sz="2000" b="1" dirty="0"/>
              <a:t> 23 (no 29) institūciju atzinumi</a:t>
            </a:r>
            <a:r>
              <a:rPr lang="lv-LV" sz="2000" dirty="0"/>
              <a:t>.</a:t>
            </a:r>
          </a:p>
          <a:p>
            <a:pPr algn="just">
              <a:spcAft>
                <a:spcPts val="600"/>
              </a:spcAft>
              <a:buClr>
                <a:schemeClr val="accent1"/>
              </a:buClr>
            </a:pPr>
            <a:r>
              <a:rPr lang="lv-LV" sz="2000" dirty="0">
                <a:ea typeface="Ebrima" panose="02000000000000000000" pitchFamily="2" charset="0"/>
                <a:cs typeface="Ebrima" panose="02000000000000000000" pitchFamily="2" charset="0"/>
              </a:rPr>
              <a:t>Domes </a:t>
            </a:r>
            <a:r>
              <a:rPr lang="lv-LV" sz="2000" b="1" dirty="0">
                <a:ea typeface="Ebrima" panose="02000000000000000000" pitchFamily="2" charset="0"/>
                <a:cs typeface="Ebrima" panose="02000000000000000000" pitchFamily="2" charset="0"/>
              </a:rPr>
              <a:t>lēmums</a:t>
            </a:r>
            <a:r>
              <a:rPr lang="lv-LV" sz="2000" dirty="0">
                <a:ea typeface="Ebrima" panose="02000000000000000000" pitchFamily="2" charset="0"/>
                <a:cs typeface="Ebrima" panose="02000000000000000000" pitchFamily="2" charset="0"/>
              </a:rPr>
              <a:t> par TP 4. redakcijas </a:t>
            </a:r>
            <a:r>
              <a:rPr lang="lv-LV" sz="2000" b="1" dirty="0">
                <a:ea typeface="Ebrima" panose="02000000000000000000" pitchFamily="2" charset="0"/>
                <a:cs typeface="Ebrima" panose="02000000000000000000" pitchFamily="2" charset="0"/>
              </a:rPr>
              <a:t>pilnveidošanu </a:t>
            </a:r>
            <a:r>
              <a:rPr lang="lv-LV" sz="2000" dirty="0">
                <a:ea typeface="Ebrima" panose="02000000000000000000" pitchFamily="2" charset="0"/>
                <a:cs typeface="Ebrima" panose="02000000000000000000" pitchFamily="2" charset="0"/>
              </a:rPr>
              <a:t>(06.04.2022.). Sagatavota 5.redakcija.</a:t>
            </a:r>
          </a:p>
          <a:p>
            <a:pPr algn="just">
              <a:spcAft>
                <a:spcPts val="600"/>
              </a:spcAft>
              <a:buClr>
                <a:schemeClr val="accent1"/>
              </a:buClr>
            </a:pPr>
            <a:r>
              <a:rPr lang="lv-LV" sz="2000" dirty="0">
                <a:ea typeface="Ebrima" panose="02000000000000000000" pitchFamily="2" charset="0"/>
                <a:cs typeface="Ebrima" panose="02000000000000000000" pitchFamily="2" charset="0"/>
              </a:rPr>
              <a:t>Domes </a:t>
            </a:r>
            <a:r>
              <a:rPr lang="lv-LV" sz="2000" b="1" dirty="0">
                <a:ea typeface="Ebrima" panose="02000000000000000000" pitchFamily="2" charset="0"/>
                <a:cs typeface="Ebrima" panose="02000000000000000000" pitchFamily="2" charset="0"/>
              </a:rPr>
              <a:t>lēmums</a:t>
            </a:r>
            <a:r>
              <a:rPr lang="lv-LV" sz="2000" dirty="0">
                <a:ea typeface="Ebrima" panose="02000000000000000000" pitchFamily="2" charset="0"/>
                <a:cs typeface="Ebrima" panose="02000000000000000000" pitchFamily="2" charset="0"/>
              </a:rPr>
              <a:t> par TP 5. redakcijas nodošanu </a:t>
            </a:r>
            <a:r>
              <a:rPr lang="lv-LV" sz="2000" b="1" dirty="0">
                <a:ea typeface="Ebrima" panose="02000000000000000000" pitchFamily="2" charset="0"/>
                <a:cs typeface="Ebrima" panose="02000000000000000000" pitchFamily="2" charset="0"/>
              </a:rPr>
              <a:t>publiskajai apspriešanai </a:t>
            </a:r>
            <a:r>
              <a:rPr lang="lv-LV" sz="2000" dirty="0">
                <a:ea typeface="Ebrima" panose="02000000000000000000" pitchFamily="2" charset="0"/>
                <a:cs typeface="Ebrima" panose="02000000000000000000" pitchFamily="2" charset="0"/>
              </a:rPr>
              <a:t>(20.07.2022.).</a:t>
            </a:r>
          </a:p>
          <a:p>
            <a:pPr algn="just">
              <a:spcAft>
                <a:spcPts val="600"/>
              </a:spcAft>
              <a:buClr>
                <a:schemeClr val="accent1"/>
              </a:buClr>
            </a:pPr>
            <a:r>
              <a:rPr lang="lv-LV" sz="2000" dirty="0"/>
              <a:t>TP 5. redakcijas </a:t>
            </a:r>
            <a:r>
              <a:rPr lang="lv-LV" sz="2000" b="1" dirty="0"/>
              <a:t>publiskās apspriešanas termiņš </a:t>
            </a:r>
            <a:r>
              <a:rPr lang="lv-LV" sz="2000" dirty="0"/>
              <a:t>no 2022. gada 17. augusta līdz 2022. gada 7. septembrim.</a:t>
            </a:r>
            <a:endParaRPr lang="lv-LV" sz="2000" i="1" dirty="0"/>
          </a:p>
          <a:p>
            <a:pPr marL="0" indent="0" algn="just">
              <a:spcAft>
                <a:spcPts val="600"/>
              </a:spcAft>
              <a:buClr>
                <a:schemeClr val="accent1"/>
              </a:buClr>
              <a:buNone/>
            </a:pPr>
            <a:endParaRPr lang="lv-LV" sz="2400" dirty="0"/>
          </a:p>
          <a:p>
            <a:pPr marL="0" indent="0" algn="just">
              <a:spcAft>
                <a:spcPts val="600"/>
              </a:spcAft>
              <a:buClr>
                <a:schemeClr val="accent1"/>
              </a:buClr>
              <a:buNone/>
            </a:pPr>
            <a:r>
              <a:rPr lang="lv-LV" sz="2000" dirty="0"/>
              <a:t>Ar TP sējumiem un Kopsavilkumu par teritorijas plānojuma izstrādi var iepazīties portālā </a:t>
            </a:r>
            <a:r>
              <a:rPr lang="lv-LV" sz="2000" dirty="0" err="1"/>
              <a:t>Ģeolatvija</a:t>
            </a:r>
            <a:r>
              <a:rPr lang="lv-LV" sz="2000" dirty="0"/>
              <a:t>:</a:t>
            </a:r>
          </a:p>
          <a:p>
            <a:pPr marL="0" indent="0" algn="just">
              <a:spcAft>
                <a:spcPts val="600"/>
              </a:spcAft>
              <a:buClr>
                <a:schemeClr val="accent1"/>
              </a:buClr>
              <a:buNone/>
            </a:pPr>
            <a:r>
              <a:rPr lang="lv-LV" sz="2000" dirty="0">
                <a:hlinkClick r:id="rId2"/>
              </a:rPr>
              <a:t>https://geolatvija.lv/geo/tapis#document_23622</a:t>
            </a:r>
            <a:r>
              <a:rPr lang="lv-LV" sz="2000" dirty="0"/>
              <a:t> </a:t>
            </a:r>
          </a:p>
          <a:p>
            <a:pPr marL="0" indent="0" algn="just">
              <a:spcAft>
                <a:spcPts val="600"/>
              </a:spcAft>
              <a:buClr>
                <a:schemeClr val="accent1"/>
              </a:buClr>
              <a:buFont typeface="Arial" panose="020B0604020202020204" pitchFamily="34" charset="0"/>
              <a:buNone/>
            </a:pPr>
            <a:endParaRPr lang="lv-LV" sz="2400" dirty="0"/>
          </a:p>
        </p:txBody>
      </p:sp>
    </p:spTree>
    <p:extLst>
      <p:ext uri="{BB962C8B-B14F-4D97-AF65-F5344CB8AC3E}">
        <p14:creationId xmlns:p14="http://schemas.microsoft.com/office/powerpoint/2010/main" val="1727527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A3A5-C961-4CB0-8218-EE83C8F461ED}"/>
              </a:ext>
            </a:extLst>
          </p:cNvPr>
          <p:cNvSpPr>
            <a:spLocks noGrp="1"/>
          </p:cNvSpPr>
          <p:nvPr>
            <p:ph type="title"/>
          </p:nvPr>
        </p:nvSpPr>
        <p:spPr>
          <a:xfrm>
            <a:off x="1257648" y="110160"/>
            <a:ext cx="10515600" cy="602284"/>
          </a:xfrm>
        </p:spPr>
        <p:txBody>
          <a:bodyPr>
            <a:normAutofit/>
          </a:bodyPr>
          <a:lstStyle/>
          <a:p>
            <a:pPr algn="r"/>
            <a:r>
              <a:rPr lang="lv-LV" sz="2800" b="1" dirty="0">
                <a:solidFill>
                  <a:schemeClr val="accent6">
                    <a:lumMod val="50000"/>
                  </a:schemeClr>
                </a:solidFill>
              </a:rPr>
              <a:t>Teritorijas plānojuma 5. redakcijas galvenie risinājumi</a:t>
            </a:r>
            <a:endParaRPr lang="lv-LV" sz="2800" dirty="0">
              <a:solidFill>
                <a:schemeClr val="accent6">
                  <a:lumMod val="50000"/>
                </a:schemeClr>
              </a:solidFill>
            </a:endParaRPr>
          </a:p>
        </p:txBody>
      </p:sp>
      <p:sp>
        <p:nvSpPr>
          <p:cNvPr id="3" name="Content Placeholder 2">
            <a:extLst>
              <a:ext uri="{FF2B5EF4-FFF2-40B4-BE49-F238E27FC236}">
                <a16:creationId xmlns:a16="http://schemas.microsoft.com/office/drawing/2014/main" id="{42623405-5B48-4550-A91C-26587AE34C25}"/>
              </a:ext>
            </a:extLst>
          </p:cNvPr>
          <p:cNvSpPr>
            <a:spLocks noGrp="1"/>
          </p:cNvSpPr>
          <p:nvPr>
            <p:ph idx="1"/>
          </p:nvPr>
        </p:nvSpPr>
        <p:spPr>
          <a:xfrm>
            <a:off x="298795" y="887897"/>
            <a:ext cx="11474453" cy="5037276"/>
          </a:xfrm>
        </p:spPr>
        <p:txBody>
          <a:bodyPr>
            <a:normAutofit/>
          </a:bodyPr>
          <a:lstStyle/>
          <a:p>
            <a:pPr marL="342900" lvl="0" indent="-342900">
              <a:lnSpc>
                <a:spcPct val="107000"/>
              </a:lnSpc>
              <a:spcAft>
                <a:spcPts val="800"/>
              </a:spcAft>
              <a:buFont typeface="+mj-lt"/>
              <a:buAutoNum type="arabicPeriod"/>
            </a:pPr>
            <a:r>
              <a:rPr lang="lv-LV" sz="1800" b="1" dirty="0">
                <a:effectLst/>
                <a:latin typeface="Calibri" panose="020F0502020204030204" pitchFamily="34" charset="0"/>
                <a:ea typeface="Calibri" panose="020F0502020204030204" pitchFamily="34" charset="0"/>
                <a:cs typeface="Arial" panose="020B0604020202020204" pitchFamily="34" charset="0"/>
              </a:rPr>
              <a:t>Precizēta</a:t>
            </a:r>
            <a:r>
              <a:rPr lang="lv-LV" sz="1800" dirty="0">
                <a:effectLst/>
                <a:latin typeface="Calibri" panose="020F0502020204030204" pitchFamily="34" charset="0"/>
                <a:ea typeface="Calibri" panose="020F0502020204030204" pitchFamily="34" charset="0"/>
                <a:cs typeface="Arial" panose="020B0604020202020204" pitchFamily="34" charset="0"/>
              </a:rPr>
              <a:t> </a:t>
            </a:r>
            <a:r>
              <a:rPr lang="lv-LV" sz="1800" b="1" dirty="0">
                <a:effectLst/>
                <a:latin typeface="Calibri" panose="020F0502020204030204" pitchFamily="34" charset="0"/>
                <a:ea typeface="Calibri" panose="020F0502020204030204" pitchFamily="34" charset="0"/>
                <a:cs typeface="Arial" panose="020B0604020202020204" pitchFamily="34" charset="0"/>
              </a:rPr>
              <a:t>Lielās Juglas applūstošā teritorija</a:t>
            </a:r>
            <a:r>
              <a:rPr lang="lv-LV" sz="1800" dirty="0">
                <a:effectLst/>
                <a:latin typeface="Calibri" panose="020F0502020204030204" pitchFamily="34" charset="0"/>
                <a:ea typeface="Calibri" panose="020F0502020204030204" pitchFamily="34" charset="0"/>
                <a:cs typeface="Arial" panose="020B0604020202020204" pitchFamily="34" charset="0"/>
              </a:rPr>
              <a:t> saskaņā ar Latvijas Vides, ģeoloģijas un meteoroloģijas centra Plūdu riska informācijas sistēmas datiem. Funkcionālais zonējums applūstošajā teritorijā – dabā esošā situācija, aprobežojumi saskaņā ar Aizsargjoslu likumu.</a:t>
            </a:r>
          </a:p>
          <a:p>
            <a:pPr marL="0" indent="0" algn="just">
              <a:spcAft>
                <a:spcPts val="600"/>
              </a:spcAft>
              <a:buClr>
                <a:schemeClr val="accent1"/>
              </a:buClr>
              <a:buNone/>
            </a:pPr>
            <a:endParaRPr lang="lv-LV" sz="2400" dirty="0"/>
          </a:p>
          <a:p>
            <a:pPr marL="457200" lvl="1" indent="0" algn="just">
              <a:spcAft>
                <a:spcPts val="600"/>
              </a:spcAft>
              <a:buClr>
                <a:schemeClr val="accent1"/>
              </a:buClr>
              <a:buNone/>
            </a:pPr>
            <a:endParaRPr lang="lv-LV" sz="2000" dirty="0"/>
          </a:p>
        </p:txBody>
      </p:sp>
      <p:pic>
        <p:nvPicPr>
          <p:cNvPr id="10" name="Picture 9">
            <a:extLst>
              <a:ext uri="{FF2B5EF4-FFF2-40B4-BE49-F238E27FC236}">
                <a16:creationId xmlns:a16="http://schemas.microsoft.com/office/drawing/2014/main" id="{29F92007-1207-B3D2-C4D5-DA4F173EDEF9}"/>
              </a:ext>
            </a:extLst>
          </p:cNvPr>
          <p:cNvPicPr>
            <a:picLocks noChangeAspect="1"/>
          </p:cNvPicPr>
          <p:nvPr/>
        </p:nvPicPr>
        <p:blipFill>
          <a:blip r:embed="rId2"/>
          <a:stretch>
            <a:fillRect/>
          </a:stretch>
        </p:blipFill>
        <p:spPr>
          <a:xfrm>
            <a:off x="6096000" y="2042365"/>
            <a:ext cx="5687121" cy="3498296"/>
          </a:xfrm>
          <a:prstGeom prst="rect">
            <a:avLst/>
          </a:prstGeom>
        </p:spPr>
      </p:pic>
      <p:pic>
        <p:nvPicPr>
          <p:cNvPr id="12" name="Picture 11">
            <a:extLst>
              <a:ext uri="{FF2B5EF4-FFF2-40B4-BE49-F238E27FC236}">
                <a16:creationId xmlns:a16="http://schemas.microsoft.com/office/drawing/2014/main" id="{B5C0E627-1560-F545-68E6-5AAE8B0986D2}"/>
              </a:ext>
            </a:extLst>
          </p:cNvPr>
          <p:cNvPicPr>
            <a:picLocks noChangeAspect="1"/>
          </p:cNvPicPr>
          <p:nvPr/>
        </p:nvPicPr>
        <p:blipFill>
          <a:blip r:embed="rId3"/>
          <a:stretch>
            <a:fillRect/>
          </a:stretch>
        </p:blipFill>
        <p:spPr>
          <a:xfrm>
            <a:off x="298795" y="2054511"/>
            <a:ext cx="5629275" cy="3486150"/>
          </a:xfrm>
          <a:prstGeom prst="rect">
            <a:avLst/>
          </a:prstGeom>
        </p:spPr>
      </p:pic>
      <p:sp>
        <p:nvSpPr>
          <p:cNvPr id="13" name="TextBox 12">
            <a:extLst>
              <a:ext uri="{FF2B5EF4-FFF2-40B4-BE49-F238E27FC236}">
                <a16:creationId xmlns:a16="http://schemas.microsoft.com/office/drawing/2014/main" id="{B008B0FB-CB23-CCD3-685C-BA01A6CC8358}"/>
              </a:ext>
            </a:extLst>
          </p:cNvPr>
          <p:cNvSpPr txBox="1"/>
          <p:nvPr/>
        </p:nvSpPr>
        <p:spPr>
          <a:xfrm>
            <a:off x="418752" y="5716114"/>
            <a:ext cx="4026089" cy="382138"/>
          </a:xfrm>
          <a:prstGeom prst="rect">
            <a:avLst/>
          </a:prstGeom>
          <a:noFill/>
        </p:spPr>
        <p:txBody>
          <a:bodyPr wrap="square" rtlCol="0">
            <a:spAutoFit/>
          </a:bodyPr>
          <a:lstStyle/>
          <a:p>
            <a:pPr algn="ctr"/>
            <a:r>
              <a:rPr lang="lv-LV" dirty="0"/>
              <a:t>4. redakcija</a:t>
            </a:r>
          </a:p>
        </p:txBody>
      </p:sp>
      <p:sp>
        <p:nvSpPr>
          <p:cNvPr id="14" name="TextBox 13">
            <a:extLst>
              <a:ext uri="{FF2B5EF4-FFF2-40B4-BE49-F238E27FC236}">
                <a16:creationId xmlns:a16="http://schemas.microsoft.com/office/drawing/2014/main" id="{F8C9AACF-F010-97CC-D4D3-04EC0627714E}"/>
              </a:ext>
            </a:extLst>
          </p:cNvPr>
          <p:cNvSpPr txBox="1"/>
          <p:nvPr/>
        </p:nvSpPr>
        <p:spPr>
          <a:xfrm>
            <a:off x="6838587" y="5739747"/>
            <a:ext cx="4026089" cy="382138"/>
          </a:xfrm>
          <a:prstGeom prst="rect">
            <a:avLst/>
          </a:prstGeom>
          <a:noFill/>
        </p:spPr>
        <p:txBody>
          <a:bodyPr wrap="square" rtlCol="0">
            <a:spAutoFit/>
          </a:bodyPr>
          <a:lstStyle/>
          <a:p>
            <a:pPr algn="ctr"/>
            <a:r>
              <a:rPr lang="lv-LV" dirty="0"/>
              <a:t>5. redakcija</a:t>
            </a:r>
          </a:p>
        </p:txBody>
      </p:sp>
    </p:spTree>
    <p:extLst>
      <p:ext uri="{BB962C8B-B14F-4D97-AF65-F5344CB8AC3E}">
        <p14:creationId xmlns:p14="http://schemas.microsoft.com/office/powerpoint/2010/main" val="2749529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B16CD1-A8F6-C645-337D-757619A88852}"/>
              </a:ext>
            </a:extLst>
          </p:cNvPr>
          <p:cNvPicPr>
            <a:picLocks noGrp="1" noChangeAspect="1"/>
          </p:cNvPicPr>
          <p:nvPr>
            <p:ph idx="1"/>
          </p:nvPr>
        </p:nvPicPr>
        <p:blipFill>
          <a:blip r:embed="rId2"/>
          <a:stretch>
            <a:fillRect/>
          </a:stretch>
        </p:blipFill>
        <p:spPr>
          <a:xfrm>
            <a:off x="53642" y="162953"/>
            <a:ext cx="5616364" cy="3553210"/>
          </a:xfrm>
        </p:spPr>
      </p:pic>
      <p:pic>
        <p:nvPicPr>
          <p:cNvPr id="7" name="Picture 6">
            <a:extLst>
              <a:ext uri="{FF2B5EF4-FFF2-40B4-BE49-F238E27FC236}">
                <a16:creationId xmlns:a16="http://schemas.microsoft.com/office/drawing/2014/main" id="{76947D15-17EF-2B23-B883-A21552EF1765}"/>
              </a:ext>
            </a:extLst>
          </p:cNvPr>
          <p:cNvPicPr>
            <a:picLocks noChangeAspect="1"/>
          </p:cNvPicPr>
          <p:nvPr/>
        </p:nvPicPr>
        <p:blipFill>
          <a:blip r:embed="rId3"/>
          <a:stretch>
            <a:fillRect/>
          </a:stretch>
        </p:blipFill>
        <p:spPr>
          <a:xfrm>
            <a:off x="5670006" y="2590018"/>
            <a:ext cx="6377627" cy="3998046"/>
          </a:xfrm>
          <a:prstGeom prst="rect">
            <a:avLst/>
          </a:prstGeom>
        </p:spPr>
      </p:pic>
      <p:sp>
        <p:nvSpPr>
          <p:cNvPr id="8" name="TextBox 7">
            <a:extLst>
              <a:ext uri="{FF2B5EF4-FFF2-40B4-BE49-F238E27FC236}">
                <a16:creationId xmlns:a16="http://schemas.microsoft.com/office/drawing/2014/main" id="{A6CE0F49-E0ED-FEBE-B396-5A847CD3CAB4}"/>
              </a:ext>
            </a:extLst>
          </p:cNvPr>
          <p:cNvSpPr txBox="1"/>
          <p:nvPr/>
        </p:nvSpPr>
        <p:spPr>
          <a:xfrm>
            <a:off x="464024" y="3725839"/>
            <a:ext cx="4026089" cy="646331"/>
          </a:xfrm>
          <a:prstGeom prst="rect">
            <a:avLst/>
          </a:prstGeom>
          <a:noFill/>
        </p:spPr>
        <p:txBody>
          <a:bodyPr wrap="square" rtlCol="0">
            <a:spAutoFit/>
          </a:bodyPr>
          <a:lstStyle/>
          <a:p>
            <a:pPr algn="ctr"/>
            <a:r>
              <a:rPr lang="lv-LV" dirty="0" err="1"/>
              <a:t>Jaunbagumi</a:t>
            </a:r>
            <a:endParaRPr lang="lv-LV" dirty="0"/>
          </a:p>
          <a:p>
            <a:pPr algn="ctr"/>
            <a:r>
              <a:rPr lang="lv-LV" dirty="0"/>
              <a:t>4. redakcija</a:t>
            </a:r>
          </a:p>
        </p:txBody>
      </p:sp>
      <p:sp>
        <p:nvSpPr>
          <p:cNvPr id="9" name="TextBox 8">
            <a:extLst>
              <a:ext uri="{FF2B5EF4-FFF2-40B4-BE49-F238E27FC236}">
                <a16:creationId xmlns:a16="http://schemas.microsoft.com/office/drawing/2014/main" id="{507C1F32-2753-51FA-EB87-D778D75ACDBF}"/>
              </a:ext>
            </a:extLst>
          </p:cNvPr>
          <p:cNvSpPr txBox="1"/>
          <p:nvPr/>
        </p:nvSpPr>
        <p:spPr>
          <a:xfrm>
            <a:off x="7044557" y="1016228"/>
            <a:ext cx="4026089" cy="1200329"/>
          </a:xfrm>
          <a:prstGeom prst="rect">
            <a:avLst/>
          </a:prstGeom>
          <a:noFill/>
        </p:spPr>
        <p:txBody>
          <a:bodyPr wrap="square" rtlCol="0">
            <a:spAutoFit/>
          </a:bodyPr>
          <a:lstStyle/>
          <a:p>
            <a:pPr algn="ctr"/>
            <a:r>
              <a:rPr lang="lv-LV" dirty="0" err="1"/>
              <a:t>Jaunbagumi</a:t>
            </a:r>
            <a:endParaRPr lang="lv-LV" dirty="0"/>
          </a:p>
          <a:p>
            <a:pPr algn="ctr"/>
            <a:r>
              <a:rPr lang="lv-LV" dirty="0"/>
              <a:t>5. redakcija</a:t>
            </a:r>
          </a:p>
          <a:p>
            <a:pPr algn="ctr"/>
            <a:r>
              <a:rPr lang="lv-LV" dirty="0"/>
              <a:t>Izveidota jauna funkcionālā zona Lauksaimniecības teritorija (L2)</a:t>
            </a:r>
          </a:p>
        </p:txBody>
      </p:sp>
    </p:spTree>
    <p:extLst>
      <p:ext uri="{BB962C8B-B14F-4D97-AF65-F5344CB8AC3E}">
        <p14:creationId xmlns:p14="http://schemas.microsoft.com/office/powerpoint/2010/main" val="338037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352B7C-EE63-4905-B84E-8AAF85058EE3}"/>
              </a:ext>
            </a:extLst>
          </p:cNvPr>
          <p:cNvSpPr>
            <a:spLocks noGrp="1"/>
          </p:cNvSpPr>
          <p:nvPr>
            <p:ph idx="1"/>
          </p:nvPr>
        </p:nvSpPr>
        <p:spPr>
          <a:xfrm>
            <a:off x="225289" y="241242"/>
            <a:ext cx="11423372" cy="5449820"/>
          </a:xfrm>
        </p:spPr>
        <p:txBody>
          <a:bodyPr>
            <a:normAutofit/>
          </a:bodyPr>
          <a:lstStyle/>
          <a:p>
            <a:pPr marL="0" indent="0">
              <a:buNone/>
            </a:pPr>
            <a:r>
              <a:rPr lang="lv-LV" sz="1800" b="1" dirty="0">
                <a:effectLst/>
                <a:latin typeface="Calibri" panose="020F0502020204030204" pitchFamily="34" charset="0"/>
                <a:ea typeface="Calibri" panose="020F0502020204030204" pitchFamily="34" charset="0"/>
                <a:cs typeface="Arial" panose="020B0604020202020204" pitchFamily="34" charset="0"/>
              </a:rPr>
              <a:t>2. Mucenieku ciema funkcionālā zonējuma grozījumi no Savrupmāju apbūves teritorija DzS1 uz </a:t>
            </a:r>
            <a:r>
              <a:rPr lang="lv-LV" sz="1800" b="1" dirty="0" err="1">
                <a:effectLst/>
                <a:latin typeface="Calibri" panose="020F0502020204030204" pitchFamily="34" charset="0"/>
                <a:ea typeface="Calibri" panose="020F0502020204030204" pitchFamily="34" charset="0"/>
                <a:cs typeface="Arial" panose="020B0604020202020204" pitchFamily="34" charset="0"/>
              </a:rPr>
              <a:t>DzS</a:t>
            </a:r>
            <a:r>
              <a:rPr lang="lv-LV" sz="1800" b="1" dirty="0">
                <a:effectLst/>
                <a:latin typeface="Calibri" panose="020F0502020204030204" pitchFamily="34" charset="0"/>
                <a:ea typeface="Calibri" panose="020F0502020204030204" pitchFamily="34" charset="0"/>
                <a:cs typeface="Arial" panose="020B0604020202020204" pitchFamily="34" charset="0"/>
              </a:rPr>
              <a:t> </a:t>
            </a:r>
            <a:r>
              <a:rPr lang="lv-LV" sz="1800" dirty="0">
                <a:effectLst/>
                <a:latin typeface="Calibri" panose="020F0502020204030204" pitchFamily="34" charset="0"/>
                <a:ea typeface="Calibri" panose="020F0502020204030204" pitchFamily="34" charset="0"/>
                <a:cs typeface="Arial" panose="020B0604020202020204" pitchFamily="34" charset="0"/>
              </a:rPr>
              <a:t>(pamatojums saņemtie privātpersonu priekšlikumi) un precizēta </a:t>
            </a:r>
            <a:r>
              <a:rPr lang="lv-LV" sz="1800" b="1" dirty="0" err="1">
                <a:effectLst/>
                <a:latin typeface="Calibri" panose="020F0502020204030204" pitchFamily="34" charset="0"/>
                <a:ea typeface="Calibri" panose="020F0502020204030204" pitchFamily="34" charset="0"/>
                <a:cs typeface="Arial" panose="020B0604020202020204" pitchFamily="34" charset="0"/>
              </a:rPr>
              <a:t>DzD</a:t>
            </a:r>
            <a:r>
              <a:rPr lang="lv-LV" sz="1800" dirty="0">
                <a:effectLst/>
                <a:latin typeface="Calibri" panose="020F0502020204030204" pitchFamily="34" charset="0"/>
                <a:ea typeface="Calibri" panose="020F0502020204030204" pitchFamily="34" charset="0"/>
                <a:cs typeface="Arial" panose="020B0604020202020204" pitchFamily="34" charset="0"/>
              </a:rPr>
              <a:t> un </a:t>
            </a:r>
            <a:r>
              <a:rPr lang="lv-LV" sz="1800" b="1" dirty="0" err="1">
                <a:effectLst/>
                <a:latin typeface="Calibri" panose="020F0502020204030204" pitchFamily="34" charset="0"/>
                <a:ea typeface="Calibri" panose="020F0502020204030204" pitchFamily="34" charset="0"/>
                <a:cs typeface="Arial" panose="020B0604020202020204" pitchFamily="34" charset="0"/>
              </a:rPr>
              <a:t>DzM</a:t>
            </a:r>
            <a:r>
              <a:rPr lang="lv-LV" sz="1800" dirty="0">
                <a:effectLst/>
                <a:latin typeface="Calibri" panose="020F0502020204030204" pitchFamily="34" charset="0"/>
                <a:ea typeface="Calibri" panose="020F0502020204030204" pitchFamily="34" charset="0"/>
                <a:cs typeface="Arial" panose="020B0604020202020204" pitchFamily="34" charset="0"/>
              </a:rPr>
              <a:t> dzīvojamā apbūve ciemā</a:t>
            </a:r>
          </a:p>
          <a:p>
            <a:pPr marL="0" indent="0" algn="just">
              <a:buNone/>
            </a:pPr>
            <a:endParaRPr lang="lv-LV" sz="2400" dirty="0"/>
          </a:p>
        </p:txBody>
      </p:sp>
      <p:pic>
        <p:nvPicPr>
          <p:cNvPr id="7" name="Picture 6">
            <a:extLst>
              <a:ext uri="{FF2B5EF4-FFF2-40B4-BE49-F238E27FC236}">
                <a16:creationId xmlns:a16="http://schemas.microsoft.com/office/drawing/2014/main" id="{E1F38FC2-42D2-43DE-9256-9BA0E0CB434D}"/>
              </a:ext>
            </a:extLst>
          </p:cNvPr>
          <p:cNvPicPr>
            <a:picLocks noChangeAspect="1"/>
          </p:cNvPicPr>
          <p:nvPr/>
        </p:nvPicPr>
        <p:blipFill rotWithShape="1">
          <a:blip r:embed="rId2"/>
          <a:srcRect t="1441"/>
          <a:stretch/>
        </p:blipFill>
        <p:spPr>
          <a:xfrm>
            <a:off x="225289" y="835169"/>
            <a:ext cx="4172249" cy="6022831"/>
          </a:xfrm>
          <a:prstGeom prst="rect">
            <a:avLst/>
          </a:prstGeom>
        </p:spPr>
      </p:pic>
      <p:pic>
        <p:nvPicPr>
          <p:cNvPr id="4" name="Picture 3">
            <a:extLst>
              <a:ext uri="{FF2B5EF4-FFF2-40B4-BE49-F238E27FC236}">
                <a16:creationId xmlns:a16="http://schemas.microsoft.com/office/drawing/2014/main" id="{FB7C4E46-8C9D-9B04-9B20-FAAF5AE27F95}"/>
              </a:ext>
            </a:extLst>
          </p:cNvPr>
          <p:cNvPicPr>
            <a:picLocks noChangeAspect="1"/>
          </p:cNvPicPr>
          <p:nvPr/>
        </p:nvPicPr>
        <p:blipFill>
          <a:blip r:embed="rId3"/>
          <a:stretch>
            <a:fillRect/>
          </a:stretch>
        </p:blipFill>
        <p:spPr>
          <a:xfrm>
            <a:off x="6218567" y="874926"/>
            <a:ext cx="4199015" cy="6022830"/>
          </a:xfrm>
          <a:prstGeom prst="rect">
            <a:avLst/>
          </a:prstGeom>
        </p:spPr>
      </p:pic>
      <p:sp>
        <p:nvSpPr>
          <p:cNvPr id="6" name="TextBox 5">
            <a:extLst>
              <a:ext uri="{FF2B5EF4-FFF2-40B4-BE49-F238E27FC236}">
                <a16:creationId xmlns:a16="http://schemas.microsoft.com/office/drawing/2014/main" id="{9F41107A-5E2C-1876-B016-3BD4D0E0DF72}"/>
              </a:ext>
            </a:extLst>
          </p:cNvPr>
          <p:cNvSpPr txBox="1"/>
          <p:nvPr/>
        </p:nvSpPr>
        <p:spPr>
          <a:xfrm>
            <a:off x="4572000" y="835169"/>
            <a:ext cx="1692322" cy="369332"/>
          </a:xfrm>
          <a:prstGeom prst="rect">
            <a:avLst/>
          </a:prstGeom>
          <a:noFill/>
        </p:spPr>
        <p:txBody>
          <a:bodyPr wrap="square" rtlCol="0">
            <a:spAutoFit/>
          </a:bodyPr>
          <a:lstStyle/>
          <a:p>
            <a:r>
              <a:rPr lang="lv-LV" dirty="0"/>
              <a:t>4. redakcija</a:t>
            </a:r>
          </a:p>
        </p:txBody>
      </p:sp>
      <p:sp>
        <p:nvSpPr>
          <p:cNvPr id="8" name="TextBox 7">
            <a:extLst>
              <a:ext uri="{FF2B5EF4-FFF2-40B4-BE49-F238E27FC236}">
                <a16:creationId xmlns:a16="http://schemas.microsoft.com/office/drawing/2014/main" id="{E069E6A2-C11E-2398-A760-F1F72B521CA4}"/>
              </a:ext>
            </a:extLst>
          </p:cNvPr>
          <p:cNvSpPr txBox="1"/>
          <p:nvPr/>
        </p:nvSpPr>
        <p:spPr>
          <a:xfrm>
            <a:off x="10417582" y="835169"/>
            <a:ext cx="1692322" cy="369332"/>
          </a:xfrm>
          <a:prstGeom prst="rect">
            <a:avLst/>
          </a:prstGeom>
          <a:noFill/>
        </p:spPr>
        <p:txBody>
          <a:bodyPr wrap="square" rtlCol="0">
            <a:spAutoFit/>
          </a:bodyPr>
          <a:lstStyle/>
          <a:p>
            <a:r>
              <a:rPr lang="lv-LV" dirty="0"/>
              <a:t>5. redakcija</a:t>
            </a:r>
          </a:p>
        </p:txBody>
      </p:sp>
    </p:spTree>
    <p:extLst>
      <p:ext uri="{BB962C8B-B14F-4D97-AF65-F5344CB8AC3E}">
        <p14:creationId xmlns:p14="http://schemas.microsoft.com/office/powerpoint/2010/main" val="2855468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623405-5B48-4550-A91C-26587AE34C25}"/>
              </a:ext>
            </a:extLst>
          </p:cNvPr>
          <p:cNvSpPr>
            <a:spLocks noGrp="1"/>
          </p:cNvSpPr>
          <p:nvPr>
            <p:ph idx="1"/>
          </p:nvPr>
        </p:nvSpPr>
        <p:spPr>
          <a:xfrm>
            <a:off x="200712" y="141319"/>
            <a:ext cx="11991288" cy="6143978"/>
          </a:xfrm>
        </p:spPr>
        <p:txBody>
          <a:bodyPr>
            <a:normAutofit/>
          </a:bodyPr>
          <a:lstStyle/>
          <a:p>
            <a:pPr marL="0" indent="0" algn="just">
              <a:spcAft>
                <a:spcPts val="600"/>
              </a:spcAft>
              <a:buClr>
                <a:schemeClr val="accent1"/>
              </a:buClr>
              <a:buNone/>
            </a:pPr>
            <a:r>
              <a:rPr lang="lv-LV" sz="1800" b="1" dirty="0"/>
              <a:t>3. </a:t>
            </a:r>
            <a:r>
              <a:rPr lang="lv-LV" sz="1800" b="1" dirty="0">
                <a:effectLst/>
                <a:latin typeface="Calibri" panose="020F0502020204030204" pitchFamily="34" charset="0"/>
                <a:ea typeface="Calibri" panose="020F0502020204030204" pitchFamily="34" charset="0"/>
                <a:cs typeface="Arial" panose="020B0604020202020204" pitchFamily="34" charset="0"/>
              </a:rPr>
              <a:t>CIEMU ROBEŽU GROZĪJUMI 5.redakcijā </a:t>
            </a:r>
            <a:r>
              <a:rPr lang="lv-LV" sz="1800" dirty="0">
                <a:effectLst/>
                <a:latin typeface="Calibri" panose="020F0502020204030204" pitchFamily="34" charset="0"/>
                <a:ea typeface="Calibri" panose="020F0502020204030204" pitchFamily="34" charset="0"/>
                <a:cs typeface="Arial" panose="020B0604020202020204" pitchFamily="34" charset="0"/>
              </a:rPr>
              <a:t>(pamatojums - VAS “Latvijas Valsts ceļi” atzinumi un MK noteikumi Nr. 386)</a:t>
            </a:r>
          </a:p>
          <a:p>
            <a:pPr marL="0" indent="0" algn="just">
              <a:spcAft>
                <a:spcPts val="600"/>
              </a:spcAft>
              <a:buClr>
                <a:schemeClr val="accent1"/>
              </a:buClr>
              <a:buNone/>
            </a:pPr>
            <a:r>
              <a:rPr lang="lv-LV" sz="1800" dirty="0">
                <a:solidFill>
                  <a:srgbClr val="000000"/>
                </a:solidFill>
                <a:effectLst/>
                <a:latin typeface="Calibri" panose="020F0502020204030204" pitchFamily="34" charset="0"/>
                <a:ea typeface="Calibri" panose="020F0502020204030204" pitchFamily="34" charset="0"/>
              </a:rPr>
              <a:t>Ciemos </a:t>
            </a:r>
            <a:r>
              <a:rPr lang="lv-LV" sz="1800" b="1" dirty="0">
                <a:solidFill>
                  <a:srgbClr val="000000"/>
                </a:solidFill>
                <a:effectLst/>
                <a:latin typeface="Calibri" panose="020F0502020204030204" pitchFamily="34" charset="0"/>
                <a:ea typeface="Calibri" panose="020F0502020204030204" pitchFamily="34" charset="0"/>
              </a:rPr>
              <a:t>Gaidas, Kākciems, </a:t>
            </a:r>
            <a:r>
              <a:rPr lang="lv-LV" sz="1800" b="1" dirty="0" err="1">
                <a:solidFill>
                  <a:srgbClr val="000000"/>
                </a:solidFill>
                <a:effectLst/>
                <a:latin typeface="Calibri" panose="020F0502020204030204" pitchFamily="34" charset="0"/>
                <a:ea typeface="Calibri" panose="020F0502020204030204" pitchFamily="34" charset="0"/>
              </a:rPr>
              <a:t>Vāverkrogs</a:t>
            </a:r>
            <a:r>
              <a:rPr lang="lv-LV" sz="1800" b="1" dirty="0">
                <a:solidFill>
                  <a:srgbClr val="000000"/>
                </a:solidFill>
                <a:effectLst/>
                <a:latin typeface="Calibri" panose="020F0502020204030204" pitchFamily="34" charset="0"/>
                <a:ea typeface="Calibri" panose="020F0502020204030204" pitchFamily="34" charset="0"/>
              </a:rPr>
              <a:t> </a:t>
            </a:r>
            <a:r>
              <a:rPr lang="lv-LV" sz="1800" dirty="0">
                <a:solidFill>
                  <a:srgbClr val="000000"/>
                </a:solidFill>
                <a:effectLst/>
                <a:latin typeface="Calibri" panose="020F0502020204030204" pitchFamily="34" charset="0"/>
                <a:ea typeface="Calibri" panose="020F0502020204030204" pitchFamily="34" charset="0"/>
              </a:rPr>
              <a:t>ciema robežas grozījumi noteikti saskaņā ar MK 15.06.2021. noteikumu Nr.386 “Administratīvā centra, ciema un pilsētas statusa maiņas, kā arī administratīvās teritorijas, novada teritoriālā iedalījuma un ciemu robežu noteikšanas, grozīšanas un aktualizēšanas noteikumi” 17.punktam - </a:t>
            </a:r>
            <a:r>
              <a:rPr lang="lv-LV" sz="1800" b="0" i="0" dirty="0">
                <a:effectLst/>
              </a:rPr>
              <a:t>Veidojot jaunus ciemus un </a:t>
            </a:r>
            <a:r>
              <a:rPr lang="lv-LV" sz="1800" b="1" i="0" dirty="0">
                <a:effectLst/>
              </a:rPr>
              <a:t>grozot ciemu robežas</a:t>
            </a:r>
            <a:r>
              <a:rPr lang="lv-LV" sz="1800" b="0" i="0" dirty="0">
                <a:effectLst/>
              </a:rPr>
              <a:t>, </a:t>
            </a:r>
            <a:r>
              <a:rPr lang="lv-LV" sz="1800" b="0" i="0" dirty="0" err="1">
                <a:effectLst/>
              </a:rPr>
              <a:t>jaunveidojamo</a:t>
            </a:r>
            <a:r>
              <a:rPr lang="lv-LV" sz="1800" b="0" i="0" dirty="0">
                <a:effectLst/>
              </a:rPr>
              <a:t> ciema teritoriju vai </a:t>
            </a:r>
            <a:r>
              <a:rPr lang="lv-LV" sz="1800" b="1" i="0" dirty="0">
                <a:effectLst/>
              </a:rPr>
              <a:t>grozīto ciema daļas teritoriju nosaka un groza ne tuvāk par valsts autoceļu aizsargjoslu platumu lauku apvidos, izņemot gadījumus, kad ciema robeža jau atrodas abpus valsts autoceļam</a:t>
            </a:r>
            <a:r>
              <a:rPr lang="lv-LV" sz="1800" b="0" i="0" dirty="0">
                <a:effectLst/>
              </a:rPr>
              <a:t>.</a:t>
            </a:r>
            <a:endParaRPr lang="lv-LV" sz="1800" dirty="0">
              <a:effectLst/>
              <a:ea typeface="Calibri" panose="020F0502020204030204" pitchFamily="34" charset="0"/>
              <a:cs typeface="Arial" panose="020B0604020202020204" pitchFamily="34" charset="0"/>
            </a:endParaRPr>
          </a:p>
          <a:p>
            <a:pPr marL="0" indent="0" algn="just">
              <a:spcAft>
                <a:spcPts val="600"/>
              </a:spcAft>
              <a:buClr>
                <a:schemeClr val="accent1"/>
              </a:buClr>
              <a:buNone/>
            </a:pPr>
            <a:endParaRPr lang="lv-LV" sz="2200" b="1" dirty="0"/>
          </a:p>
          <a:p>
            <a:pPr marL="457200" lvl="1" indent="0" algn="just">
              <a:spcAft>
                <a:spcPts val="600"/>
              </a:spcAft>
              <a:buClr>
                <a:schemeClr val="accent1"/>
              </a:buClr>
              <a:buNone/>
            </a:pPr>
            <a:endParaRPr lang="lv-LV" sz="2000" dirty="0"/>
          </a:p>
        </p:txBody>
      </p:sp>
      <p:pic>
        <p:nvPicPr>
          <p:cNvPr id="4" name="Picture 3">
            <a:extLst>
              <a:ext uri="{FF2B5EF4-FFF2-40B4-BE49-F238E27FC236}">
                <a16:creationId xmlns:a16="http://schemas.microsoft.com/office/drawing/2014/main" id="{DFC70FAC-CD38-5D77-4A4D-1D08885AA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70" y="1964087"/>
            <a:ext cx="6983895" cy="4752594"/>
          </a:xfrm>
          <a:prstGeom prst="rect">
            <a:avLst/>
          </a:prstGeom>
        </p:spPr>
      </p:pic>
      <p:sp>
        <p:nvSpPr>
          <p:cNvPr id="5" name="TextBox 4">
            <a:extLst>
              <a:ext uri="{FF2B5EF4-FFF2-40B4-BE49-F238E27FC236}">
                <a16:creationId xmlns:a16="http://schemas.microsoft.com/office/drawing/2014/main" id="{C28EEDA0-FAE4-A126-D73E-98B0C6F0269C}"/>
              </a:ext>
            </a:extLst>
          </p:cNvPr>
          <p:cNvSpPr txBox="1"/>
          <p:nvPr/>
        </p:nvSpPr>
        <p:spPr>
          <a:xfrm>
            <a:off x="8375541" y="6008795"/>
            <a:ext cx="2014330" cy="707886"/>
          </a:xfrm>
          <a:prstGeom prst="rect">
            <a:avLst/>
          </a:prstGeom>
          <a:noFill/>
        </p:spPr>
        <p:txBody>
          <a:bodyPr wrap="square" rtlCol="0">
            <a:spAutoFit/>
          </a:bodyPr>
          <a:lstStyle/>
          <a:p>
            <a:pPr algn="ctr"/>
            <a:r>
              <a:rPr lang="lv-LV" sz="2000" b="1" dirty="0"/>
              <a:t>Gaidas</a:t>
            </a:r>
          </a:p>
          <a:p>
            <a:pPr algn="ctr"/>
            <a:r>
              <a:rPr lang="lv-LV" sz="2000" dirty="0"/>
              <a:t>robeža gar P4 </a:t>
            </a:r>
          </a:p>
        </p:txBody>
      </p:sp>
    </p:spTree>
    <p:extLst>
      <p:ext uri="{BB962C8B-B14F-4D97-AF65-F5344CB8AC3E}">
        <p14:creationId xmlns:p14="http://schemas.microsoft.com/office/powerpoint/2010/main" val="344069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E40BFC-D059-0907-C67B-2E49DDFAC3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583" y="168965"/>
            <a:ext cx="9597453" cy="6520070"/>
          </a:xfrm>
        </p:spPr>
      </p:pic>
      <p:sp>
        <p:nvSpPr>
          <p:cNvPr id="6" name="TextBox 5">
            <a:extLst>
              <a:ext uri="{FF2B5EF4-FFF2-40B4-BE49-F238E27FC236}">
                <a16:creationId xmlns:a16="http://schemas.microsoft.com/office/drawing/2014/main" id="{B3EB04A0-01FA-5ABC-4F54-3A7318F95273}"/>
              </a:ext>
            </a:extLst>
          </p:cNvPr>
          <p:cNvSpPr txBox="1"/>
          <p:nvPr/>
        </p:nvSpPr>
        <p:spPr>
          <a:xfrm>
            <a:off x="9873036" y="5910469"/>
            <a:ext cx="2014330" cy="707886"/>
          </a:xfrm>
          <a:prstGeom prst="rect">
            <a:avLst/>
          </a:prstGeom>
          <a:noFill/>
        </p:spPr>
        <p:txBody>
          <a:bodyPr wrap="square" rtlCol="0">
            <a:spAutoFit/>
          </a:bodyPr>
          <a:lstStyle/>
          <a:p>
            <a:pPr algn="ctr"/>
            <a:r>
              <a:rPr lang="lv-LV" sz="2000" b="1" dirty="0"/>
              <a:t>Kākciems</a:t>
            </a:r>
          </a:p>
          <a:p>
            <a:pPr algn="ctr"/>
            <a:r>
              <a:rPr lang="lv-LV" sz="2000" dirty="0"/>
              <a:t>robeža gar P10 </a:t>
            </a:r>
          </a:p>
        </p:txBody>
      </p:sp>
    </p:spTree>
    <p:extLst>
      <p:ext uri="{BB962C8B-B14F-4D97-AF65-F5344CB8AC3E}">
        <p14:creationId xmlns:p14="http://schemas.microsoft.com/office/powerpoint/2010/main" val="3300736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5BD3DB-221C-485A-468E-A4A2750F18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192" y="380999"/>
            <a:ext cx="9796715" cy="6237355"/>
          </a:xfrm>
        </p:spPr>
      </p:pic>
      <p:sp>
        <p:nvSpPr>
          <p:cNvPr id="6" name="TextBox 5">
            <a:extLst>
              <a:ext uri="{FF2B5EF4-FFF2-40B4-BE49-F238E27FC236}">
                <a16:creationId xmlns:a16="http://schemas.microsoft.com/office/drawing/2014/main" id="{91BA5D54-507A-0292-568C-729AEBF304EB}"/>
              </a:ext>
            </a:extLst>
          </p:cNvPr>
          <p:cNvSpPr txBox="1"/>
          <p:nvPr/>
        </p:nvSpPr>
        <p:spPr>
          <a:xfrm>
            <a:off x="9873036" y="5910469"/>
            <a:ext cx="2014330" cy="707886"/>
          </a:xfrm>
          <a:prstGeom prst="rect">
            <a:avLst/>
          </a:prstGeom>
          <a:noFill/>
        </p:spPr>
        <p:txBody>
          <a:bodyPr wrap="square" rtlCol="0">
            <a:spAutoFit/>
          </a:bodyPr>
          <a:lstStyle/>
          <a:p>
            <a:pPr algn="ctr"/>
            <a:r>
              <a:rPr lang="lv-LV" sz="2000" b="1" dirty="0" err="1"/>
              <a:t>Vāverkrogs</a:t>
            </a:r>
            <a:endParaRPr lang="lv-LV" sz="2000" b="1" dirty="0"/>
          </a:p>
          <a:p>
            <a:pPr algn="ctr"/>
            <a:r>
              <a:rPr lang="lv-LV" sz="2000" dirty="0"/>
              <a:t>robeža gar P4 </a:t>
            </a:r>
          </a:p>
        </p:txBody>
      </p:sp>
    </p:spTree>
    <p:extLst>
      <p:ext uri="{BB962C8B-B14F-4D97-AF65-F5344CB8AC3E}">
        <p14:creationId xmlns:p14="http://schemas.microsoft.com/office/powerpoint/2010/main" val="1832559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1758</TotalTime>
  <Words>1176</Words>
  <Application>Microsoft Office PowerPoint</Application>
  <PresentationFormat>Widescreen</PresentationFormat>
  <Paragraphs>140</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Montserrat</vt:lpstr>
      <vt:lpstr>Verdana</vt:lpstr>
      <vt:lpstr>Office Theme</vt:lpstr>
      <vt:lpstr>Ropažu novada  Ropažu pagasta  Teritorijas plānojums  </vt:lpstr>
      <vt:lpstr>SANĀKSMES DARBA KĀRTĪBA</vt:lpstr>
      <vt:lpstr>Teritorijas plānojuma (TP) 5. redakcijas izstrādes nepieciešamība un process</vt:lpstr>
      <vt:lpstr>Teritorijas plānojuma 5. redakcijas galvenie risinājumi</vt:lpstr>
      <vt:lpstr>PowerPoint Presentation</vt:lpstr>
      <vt:lpstr>PowerPoint Presentation</vt:lpstr>
      <vt:lpstr>PowerPoint Presentation</vt:lpstr>
      <vt:lpstr>PowerPoint Presentation</vt:lpstr>
      <vt:lpstr>PowerPoint Presentation</vt:lpstr>
      <vt:lpstr>4. Teritorija ar īpašiem noteikumiem (TIN15)</vt:lpstr>
      <vt:lpstr>5. Teritorija ar īpašiem noteikumiem (TIN17) VIDES TROKŠŅA ROBEŽLIELUMA PĀRSNIEGŠANAS TERITORIJA - gar valsts galveno autoceļu A4 (pamatojums – institūciju atzinumi un valsts galvenā autoceļa trokšņa stratēģiskā karte). MK noteikumi Nr.16 “Trokšņa novērtēšanas un pārvaldības kārtība”</vt:lpstr>
      <vt:lpstr>Vides trokšņa robežlielumi</vt:lpstr>
      <vt:lpstr>TIAN nosacījumi TIN17 teritorijā</vt:lpstr>
      <vt:lpstr>6. Teritorija ar īpašiem noteikumiem (TIN71)</vt:lpstr>
      <vt:lpstr>7. PRECIZĒTA SANITĀRĀ AIZSARGJOSLA AP NOTEKŪDEŅU ATTĪRĪŠANAS IETAISĒM (pamatojums VVD Atļauju pārvaldes atzinums, SIA «Vilkme» dati un B kategorijas piesārņojošās darbības atļaujas) </vt:lpstr>
      <vt:lpstr>8. Grozījumi Teritorijas izmantošanas un apbūves noteikumos (TIAN) </vt:lpstr>
      <vt:lpstr>Turpmākie izstrādes soļi</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Pārgaujas novada teritorijas plānojuma 2013.-2024.gadam grozījumi</dc:title>
  <dc:creator>laine veinberga</dc:creator>
  <cp:lastModifiedBy>laine veinberga</cp:lastModifiedBy>
  <cp:revision>140</cp:revision>
  <cp:lastPrinted>2018-06-12T08:51:26Z</cp:lastPrinted>
  <dcterms:created xsi:type="dcterms:W3CDTF">2018-01-12T12:21:51Z</dcterms:created>
  <dcterms:modified xsi:type="dcterms:W3CDTF">2022-08-22T11:17:40Z</dcterms:modified>
</cp:coreProperties>
</file>